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2"/>
  </p:notesMasterIdLst>
  <p:sldIdLst>
    <p:sldId id="256" r:id="rId3"/>
    <p:sldId id="292" r:id="rId4"/>
    <p:sldId id="257" r:id="rId5"/>
    <p:sldId id="258" r:id="rId6"/>
    <p:sldId id="290" r:id="rId7"/>
    <p:sldId id="259" r:id="rId8"/>
    <p:sldId id="263" r:id="rId9"/>
    <p:sldId id="260" r:id="rId10"/>
    <p:sldId id="272" r:id="rId11"/>
    <p:sldId id="291" r:id="rId12"/>
    <p:sldId id="282" r:id="rId13"/>
    <p:sldId id="293" r:id="rId14"/>
    <p:sldId id="285" r:id="rId15"/>
    <p:sldId id="283" r:id="rId16"/>
    <p:sldId id="286" r:id="rId17"/>
    <p:sldId id="287" r:id="rId18"/>
    <p:sldId id="288" r:id="rId19"/>
    <p:sldId id="289" r:id="rId20"/>
    <p:sldId id="28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4"/>
    <p:restoredTop sz="95244" autoAdjust="0"/>
  </p:normalViewPr>
  <p:slideViewPr>
    <p:cSldViewPr snapToGrid="0" snapToObjects="1">
      <p:cViewPr varScale="1">
        <p:scale>
          <a:sx n="82" d="100"/>
          <a:sy n="82" d="100"/>
        </p:scale>
        <p:origin x="936" y="6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A2D7A-0803-3741-851F-40B68D635F0B}" type="datetimeFigureOut">
              <a:t>2022/5/27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289BB-45D9-E843-887E-0C4DE89B47F9}" type="slidenum">
              <a:t>‹#›</a:t>
            </a:fld>
            <a:endParaRPr kumimoji="1" lang="zh-CN" altLang="en-US"/>
          </a:p>
        </p:txBody>
      </p:sp>
    </p:spTree>
    <p:extLst>
      <p:ext uri="{BB962C8B-B14F-4D97-AF65-F5344CB8AC3E}">
        <p14:creationId xmlns:p14="http://schemas.microsoft.com/office/powerpoint/2010/main" val="3348989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7289BB-45D9-E843-887E-0C4DE89B47F9}" type="slidenum">
              <a:rPr lang="en-US" altLang="zh-CN" smtClean="0"/>
              <a:t>3</a:t>
            </a:fld>
            <a:endParaRPr kumimoji="1" lang="zh-CN" altLang="en-US"/>
          </a:p>
        </p:txBody>
      </p:sp>
    </p:spTree>
    <p:extLst>
      <p:ext uri="{BB962C8B-B14F-4D97-AF65-F5344CB8AC3E}">
        <p14:creationId xmlns:p14="http://schemas.microsoft.com/office/powerpoint/2010/main" val="196936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a:t>
            </a:r>
            <a:r>
              <a:rPr lang="en-US" altLang="zh-CN"/>
              <a:t>4</a:t>
            </a:r>
            <a:r>
              <a:rPr lang="zh-CN" altLang="en-US"/>
              <a:t>显示了不同噪声等级的结果。图中的每个点都是一对浮点数，代表真实数据（</a:t>
            </a:r>
            <a:r>
              <a:rPr lang="en-US" altLang="zh-CN"/>
              <a:t>x</a:t>
            </a:r>
            <a:r>
              <a:rPr lang="zh-CN" altLang="en-US"/>
              <a:t>轴）和生成的一维数据（</a:t>
            </a:r>
            <a:r>
              <a:rPr lang="en-US" altLang="zh-CN"/>
              <a:t>y</a:t>
            </a:r>
            <a:r>
              <a:rPr lang="zh-CN" altLang="en-US"/>
              <a:t>轴）（对应于一种疾病）的伯努利成功概率。伯努利成功概率（每个维度）是该维度的样本平均值（独立于伯努利试验的最大似然估计），是该列中</a:t>
            </a:r>
            <a:r>
              <a:rPr lang="en-US" altLang="zh-CN"/>
              <a:t>1</a:t>
            </a:r>
            <a:r>
              <a:rPr lang="zh-CN" altLang="en-US"/>
              <a:t>的一部分。反映疾病在人群中的分布，这是一个非常重要的统计特征，可以经常查询。因此，必须通过增加噪音来保护提供这种分配的人。尽管有</a:t>
            </a:r>
            <a:r>
              <a:rPr lang="en-US" altLang="zh-CN"/>
              <a:t>1</a:t>
            </a:r>
            <a:r>
              <a:rPr lang="zh-CN" altLang="en-US"/>
              <a:t>中的理论结果，但我们可以直观地理解隐私保护：一方面，如果没有添加噪音（图</a:t>
            </a:r>
            <a:r>
              <a:rPr lang="en-US" altLang="zh-CN"/>
              <a:t>4</a:t>
            </a:r>
            <a:r>
              <a:rPr lang="zh-CN" altLang="en-US"/>
              <a:t>（</a:t>
            </a:r>
            <a:r>
              <a:rPr lang="en-US" altLang="zh-CN"/>
              <a:t>a</a:t>
            </a:r>
            <a:r>
              <a:rPr lang="zh-CN" altLang="en-US"/>
              <a:t>）），通过添加一个人来更改数据库可能会在一定程度上改变某些疾病的频率。当数据库中的人数较少或一组人发生变化时，这种变化尤其显著（参见</a:t>
            </a:r>
            <a:r>
              <a:rPr lang="en-US" altLang="zh-CN"/>
              <a:t>[13]</a:t>
            </a:r>
            <a:r>
              <a:rPr lang="zh-CN" altLang="en-US"/>
              <a:t>中的“组隐私”）。通过观察这种变化，观察者可能会得出一些结论，损害数据库中任何人的利益。例如，增加一组人可能会增加某些疾病的发生频率，如果这种疾病与生活质量高度相关或是某种罕见疾病，健康保险公司可能会提高人们的保费。另一方面，如果添加了噪声（图</a:t>
            </a:r>
            <a:r>
              <a:rPr lang="en-US" altLang="zh-CN"/>
              <a:t>4</a:t>
            </a:r>
            <a:r>
              <a:rPr lang="zh-CN" altLang="en-US"/>
              <a:t>（</a:t>
            </a:r>
            <a:r>
              <a:rPr lang="en-US" altLang="zh-CN"/>
              <a:t>b</a:t>
            </a:r>
            <a:r>
              <a:rPr lang="zh-CN" altLang="en-US"/>
              <a:t>）至（</a:t>
            </a:r>
            <a:r>
              <a:rPr lang="en-US" altLang="zh-CN"/>
              <a:t>d</a:t>
            </a:r>
            <a:r>
              <a:rPr lang="zh-CN" altLang="en-US"/>
              <a:t>）），观察者不确定添加此人（或这些人）会产生什么影响，因为输出不确定（与噪声分布相关），生成的数据几乎不会泄露任何患者的隐私信息。当添加更多噪声时，这种不确定性变得更大，如图</a:t>
            </a:r>
            <a:r>
              <a:rPr lang="en-US" altLang="zh-CN"/>
              <a:t>4</a:t>
            </a:r>
            <a:r>
              <a:rPr lang="zh-CN" altLang="en-US"/>
              <a:t>所示。总的来说，从这个实验可以看出，我们的模型确实在医疗数据的差异隐私意义上提供了保护，并解决了我们抽象地提到的问题。 </a:t>
            </a:r>
          </a:p>
        </p:txBody>
      </p:sp>
      <p:sp>
        <p:nvSpPr>
          <p:cNvPr id="4" name="灯片编号占位符 3"/>
          <p:cNvSpPr>
            <a:spLocks noGrp="1"/>
          </p:cNvSpPr>
          <p:nvPr>
            <p:ph type="sldNum" sz="quarter" idx="5"/>
          </p:nvPr>
        </p:nvSpPr>
        <p:spPr/>
        <p:txBody>
          <a:bodyPr/>
          <a:lstStyle/>
          <a:p>
            <a:fld id="{0E7289BB-45D9-E843-887E-0C4DE89B47F9}" type="slidenum">
              <a:rPr lang="en-US" altLang="zh-CN" smtClean="0"/>
              <a:t>16</a:t>
            </a:fld>
            <a:endParaRPr kumimoji="1" lang="zh-CN" altLang="en-US"/>
          </a:p>
        </p:txBody>
      </p:sp>
    </p:spTree>
    <p:extLst>
      <p:ext uri="{BB962C8B-B14F-4D97-AF65-F5344CB8AC3E}">
        <p14:creationId xmlns:p14="http://schemas.microsoft.com/office/powerpoint/2010/main" val="99476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a:t>
            </a:r>
            <a:r>
              <a:rPr lang="en-US" altLang="zh-CN"/>
              <a:t>4</a:t>
            </a:r>
            <a:r>
              <a:rPr lang="zh-CN" altLang="en-US"/>
              <a:t>显示了不同噪声等级的结果。图中的每个点都是一对浮点数，代表真实数据（</a:t>
            </a:r>
            <a:r>
              <a:rPr lang="en-US" altLang="zh-CN"/>
              <a:t>x</a:t>
            </a:r>
            <a:r>
              <a:rPr lang="zh-CN" altLang="en-US"/>
              <a:t>轴）和生成的一维数据（</a:t>
            </a:r>
            <a:r>
              <a:rPr lang="en-US" altLang="zh-CN"/>
              <a:t>y</a:t>
            </a:r>
            <a:r>
              <a:rPr lang="zh-CN" altLang="en-US"/>
              <a:t>轴）（对应于一种疾病）的伯努利成功概率。伯努利成功概率（每个维度）是该维度的样本平均值（独立于伯努利试验的最大似然估计），是该列中</a:t>
            </a:r>
            <a:r>
              <a:rPr lang="en-US" altLang="zh-CN"/>
              <a:t>1</a:t>
            </a:r>
            <a:r>
              <a:rPr lang="zh-CN" altLang="en-US"/>
              <a:t>的一部分。反映疾病在人群中的分布，这是一个非常重要的统计特征，可以经常查询。因此，必须通过增加噪音来保护提供这种分配的人。尽管有</a:t>
            </a:r>
            <a:r>
              <a:rPr lang="en-US" altLang="zh-CN"/>
              <a:t>1</a:t>
            </a:r>
            <a:r>
              <a:rPr lang="zh-CN" altLang="en-US"/>
              <a:t>中的理论结果，但我们可以直观地理解隐私保护：一方面，如果没有添加噪音（图</a:t>
            </a:r>
            <a:r>
              <a:rPr lang="en-US" altLang="zh-CN"/>
              <a:t>4</a:t>
            </a:r>
            <a:r>
              <a:rPr lang="zh-CN" altLang="en-US"/>
              <a:t>（</a:t>
            </a:r>
            <a:r>
              <a:rPr lang="en-US" altLang="zh-CN"/>
              <a:t>a</a:t>
            </a:r>
            <a:r>
              <a:rPr lang="zh-CN" altLang="en-US"/>
              <a:t>）），通过添加一个人来更改数据库可能会在一定程度上改变某些疾病的频率。当数据库中的人数较少或一组人发生变化时，这种变化尤其显著（参见</a:t>
            </a:r>
            <a:r>
              <a:rPr lang="en-US" altLang="zh-CN"/>
              <a:t>[13]</a:t>
            </a:r>
            <a:r>
              <a:rPr lang="zh-CN" altLang="en-US"/>
              <a:t>中的“组隐私”）。通过观察这种变化，观察者可能会得出一些结论，损害数据库中任何人的利益。例如，增加一组人可能会增加某些疾病的发生频率，如果这种疾病与生活质量高度相关或是某种罕见疾病，健康保险公司可能会提高人们的保费。另一方面，如果添加了噪声（图</a:t>
            </a:r>
            <a:r>
              <a:rPr lang="en-US" altLang="zh-CN"/>
              <a:t>4</a:t>
            </a:r>
            <a:r>
              <a:rPr lang="zh-CN" altLang="en-US"/>
              <a:t>（</a:t>
            </a:r>
            <a:r>
              <a:rPr lang="en-US" altLang="zh-CN"/>
              <a:t>b</a:t>
            </a:r>
            <a:r>
              <a:rPr lang="zh-CN" altLang="en-US"/>
              <a:t>）至（</a:t>
            </a:r>
            <a:r>
              <a:rPr lang="en-US" altLang="zh-CN"/>
              <a:t>d</a:t>
            </a:r>
            <a:r>
              <a:rPr lang="zh-CN" altLang="en-US"/>
              <a:t>）），观察者不确定添加此人（或这些人）会产生什么影响，因为输出不确定（与噪声分布相关），生成的数据几乎不会泄露任何患者的隐私信息。当添加更多噪声时，这种不确定性变得更大，如图</a:t>
            </a:r>
            <a:r>
              <a:rPr lang="en-US" altLang="zh-CN"/>
              <a:t>4</a:t>
            </a:r>
            <a:r>
              <a:rPr lang="zh-CN" altLang="en-US"/>
              <a:t>所示。总的来说，从这个实验可以看出，我们的模型确实在医疗数据的差异隐私意义上提供了保护，并解决了我们抽象地提到的问题。 </a:t>
            </a:r>
          </a:p>
        </p:txBody>
      </p:sp>
      <p:sp>
        <p:nvSpPr>
          <p:cNvPr id="4" name="灯片编号占位符 3"/>
          <p:cNvSpPr>
            <a:spLocks noGrp="1"/>
          </p:cNvSpPr>
          <p:nvPr>
            <p:ph type="sldNum" sz="quarter" idx="5"/>
          </p:nvPr>
        </p:nvSpPr>
        <p:spPr/>
        <p:txBody>
          <a:bodyPr/>
          <a:lstStyle/>
          <a:p>
            <a:fld id="{0E7289BB-45D9-E843-887E-0C4DE89B47F9}" type="slidenum">
              <a:rPr lang="en-US" altLang="zh-CN" smtClean="0"/>
              <a:t>17</a:t>
            </a:fld>
            <a:endParaRPr kumimoji="1" lang="zh-CN" altLang="en-US"/>
          </a:p>
        </p:txBody>
      </p:sp>
    </p:spTree>
    <p:extLst>
      <p:ext uri="{BB962C8B-B14F-4D97-AF65-F5344CB8AC3E}">
        <p14:creationId xmlns:p14="http://schemas.microsoft.com/office/powerpoint/2010/main" val="313903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继续上一小节，我们使用维度预测（</a:t>
            </a:r>
            <a:r>
              <a:rPr lang="en-US" altLang="zh-CN"/>
              <a:t>DWpre</a:t>
            </a:r>
            <a:r>
              <a:rPr lang="zh-CN" altLang="en-US"/>
              <a:t>）</a:t>
            </a:r>
            <a:r>
              <a:rPr lang="en-US" altLang="zh-CN"/>
              <a:t>[8]</a:t>
            </a:r>
            <a:r>
              <a:rPr lang="zh-CN" altLang="en-US"/>
              <a:t>来评估生成模型恢复数据维度之间关系的效果。</a:t>
            </a:r>
            <a:r>
              <a:rPr lang="en-US" altLang="zh-CN"/>
              <a:t>DWpre</a:t>
            </a:r>
            <a:r>
              <a:rPr lang="zh-CN" altLang="en-US"/>
              <a:t>的基本思想是从训练集和生成集中选择同一列作为目标，将其余列作为特征。然后，我们在这两个模型上构建逻辑回归分类器，并在测试集上进行测试。这里的一个假设是，两个分类器的性能越接近，表示生成集的质量越好。由于测试数据高度不平衡（以</a:t>
            </a:r>
            <a:r>
              <a:rPr lang="en-US" altLang="zh-CN"/>
              <a:t>0</a:t>
            </a:r>
            <a:r>
              <a:rPr lang="zh-CN" altLang="en-US"/>
              <a:t>为主），我们在这里使用</a:t>
            </a:r>
            <a:r>
              <a:rPr lang="en-US" altLang="zh-CN"/>
              <a:t>AUC</a:t>
            </a:r>
            <a:r>
              <a:rPr lang="zh-CN" altLang="en-US"/>
              <a:t>作为测量值。结果如图</a:t>
            </a:r>
            <a:r>
              <a:rPr lang="en-US" altLang="zh-CN"/>
              <a:t>5</a:t>
            </a:r>
            <a:r>
              <a:rPr lang="zh-CN" altLang="en-US"/>
              <a:t>所示。尽管在大多数情况下，根据真实数据训练的分类器比根据生成数据训练的分类器性能更好，但生成数据的</a:t>
            </a:r>
            <a:r>
              <a:rPr lang="en-US" altLang="zh-CN"/>
              <a:t>AUC</a:t>
            </a:r>
            <a:r>
              <a:rPr lang="zh-CN" altLang="en-US"/>
              <a:t>值随着</a:t>
            </a:r>
            <a:r>
              <a:rPr lang="en-US" altLang="zh-CN"/>
              <a:t>ϵ</a:t>
            </a:r>
            <a:r>
              <a:rPr lang="zh-CN" altLang="en-US"/>
              <a:t>（添加更多噪声）的减小而减小。这是因为噪声干扰了鉴别器的训练，并间接影响了发生器，从而导致输出分布偏离真实分布，并可能导致较差的测试表演还可以看出，性能没有太大下降，这是我们模型的优点之一。随着噪声的增加，点变得稀疏，这反映了噪声对数据的另一种影响。这是因为我们使用逻辑回归进行二元分类，这不允许单标签列。稀疏列广泛存在于原始数据中，如果存在更多的扰动，生成模型很难捕捉到原始数据中某一列的稀疏性。当在分类任务中被选为目标时，更多列被学习为全部零，并被丢弃。总之，隐私度越高，生成模型捕捉跨维度关系的能力就越弱。此外，我们的框架成功地解决了差分隐私系统中的问题，即添加噪声会导致系统性能的大幅下降。</a:t>
            </a:r>
          </a:p>
        </p:txBody>
      </p:sp>
      <p:sp>
        <p:nvSpPr>
          <p:cNvPr id="4" name="灯片编号占位符 3"/>
          <p:cNvSpPr>
            <a:spLocks noGrp="1"/>
          </p:cNvSpPr>
          <p:nvPr>
            <p:ph type="sldNum" sz="quarter" idx="5"/>
          </p:nvPr>
        </p:nvSpPr>
        <p:spPr/>
        <p:txBody>
          <a:bodyPr/>
          <a:lstStyle/>
          <a:p>
            <a:fld id="{0E7289BB-45D9-E843-887E-0C4DE89B47F9}" type="slidenum">
              <a:rPr lang="en-US" altLang="zh-CN" smtClean="0"/>
              <a:t>18</a:t>
            </a:fld>
            <a:endParaRPr kumimoji="1" lang="zh-CN" altLang="en-US"/>
          </a:p>
        </p:txBody>
      </p:sp>
    </p:spTree>
    <p:extLst>
      <p:ext uri="{BB962C8B-B14F-4D97-AF65-F5344CB8AC3E}">
        <p14:creationId xmlns:p14="http://schemas.microsoft.com/office/powerpoint/2010/main" val="97772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7289BB-45D9-E843-887E-0C4DE89B47F9}" type="slidenum">
              <a:rPr lang="en-US" altLang="zh-CN" smtClean="0"/>
              <a:t>5</a:t>
            </a:fld>
            <a:endParaRPr kumimoji="1" lang="zh-CN" altLang="en-US"/>
          </a:p>
        </p:txBody>
      </p:sp>
    </p:spTree>
    <p:extLst>
      <p:ext uri="{BB962C8B-B14F-4D97-AF65-F5344CB8AC3E}">
        <p14:creationId xmlns:p14="http://schemas.microsoft.com/office/powerpoint/2010/main" val="117732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7289BB-45D9-E843-887E-0C4DE89B47F9}"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1493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7289BB-45D9-E843-887E-0C4DE89B47F9}" type="slidenum">
              <a:rPr lang="en-US" altLang="zh-CN" smtClean="0"/>
              <a:t>10</a:t>
            </a:fld>
            <a:endParaRPr kumimoji="1" lang="zh-CN" altLang="en-US"/>
          </a:p>
        </p:txBody>
      </p:sp>
    </p:spTree>
    <p:extLst>
      <p:ext uri="{BB962C8B-B14F-4D97-AF65-F5344CB8AC3E}">
        <p14:creationId xmlns:p14="http://schemas.microsoft.com/office/powerpoint/2010/main" val="318854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7289BB-45D9-E843-887E-0C4DE89B47F9}" type="slidenum">
              <a:rPr lang="en-US" altLang="zh-CN" smtClean="0"/>
              <a:t>11</a:t>
            </a:fld>
            <a:endParaRPr kumimoji="1" lang="zh-CN" altLang="en-US"/>
          </a:p>
        </p:txBody>
      </p:sp>
    </p:spTree>
    <p:extLst>
      <p:ext uri="{BB962C8B-B14F-4D97-AF65-F5344CB8AC3E}">
        <p14:creationId xmlns:p14="http://schemas.microsoft.com/office/powerpoint/2010/main" val="1170842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7289BB-45D9-E843-887E-0C4DE89B47F9}" type="slidenum">
              <a:rPr lang="en-US" altLang="zh-CN" smtClean="0"/>
              <a:t>12</a:t>
            </a:fld>
            <a:endParaRPr kumimoji="1" lang="zh-CN" altLang="en-US"/>
          </a:p>
        </p:txBody>
      </p:sp>
    </p:spTree>
    <p:extLst>
      <p:ext uri="{BB962C8B-B14F-4D97-AF65-F5344CB8AC3E}">
        <p14:creationId xmlns:p14="http://schemas.microsoft.com/office/powerpoint/2010/main" val="2589193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7289BB-45D9-E843-887E-0C4DE89B47F9}" type="slidenum">
              <a:rPr lang="en-US" altLang="zh-CN" smtClean="0"/>
              <a:t>13</a:t>
            </a:fld>
            <a:endParaRPr kumimoji="1" lang="zh-CN" altLang="en-US"/>
          </a:p>
        </p:txBody>
      </p:sp>
    </p:spTree>
    <p:extLst>
      <p:ext uri="{BB962C8B-B14F-4D97-AF65-F5344CB8AC3E}">
        <p14:creationId xmlns:p14="http://schemas.microsoft.com/office/powerpoint/2010/main" val="4203195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7289BB-45D9-E843-887E-0C4DE89B47F9}" type="slidenum">
              <a:rPr lang="en-US" altLang="zh-CN" smtClean="0"/>
              <a:t>14</a:t>
            </a:fld>
            <a:endParaRPr kumimoji="1" lang="zh-CN" altLang="en-US"/>
          </a:p>
        </p:txBody>
      </p:sp>
    </p:spTree>
    <p:extLst>
      <p:ext uri="{BB962C8B-B14F-4D97-AF65-F5344CB8AC3E}">
        <p14:creationId xmlns:p14="http://schemas.microsoft.com/office/powerpoint/2010/main" val="2078367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结果如图</a:t>
            </a:r>
            <a:r>
              <a:rPr lang="en-US" altLang="zh-CN"/>
              <a:t>3</a:t>
            </a:r>
            <a:r>
              <a:rPr lang="zh-CN" altLang="en-US"/>
              <a:t>所示。尽管噪声越小，精度越高（生成的质量越好），但绘图的方差通常也会减小。低于某个阈值时，生成质量几乎不受影响（例如，数字</a:t>
            </a:r>
            <a:r>
              <a:rPr lang="en-US" altLang="zh-CN"/>
              <a:t>01</a:t>
            </a:r>
            <a:r>
              <a:rPr lang="zh-CN" altLang="en-US"/>
              <a:t>的生成质量介于</a:t>
            </a:r>
            <a:r>
              <a:rPr lang="en-US" altLang="zh-CN"/>
              <a:t>3.0</a:t>
            </a:r>
            <a:r>
              <a:rPr lang="zh-CN" altLang="en-US"/>
              <a:t>和</a:t>
            </a:r>
            <a:r>
              <a:rPr lang="en-US" altLang="zh-CN"/>
              <a:t>11.0</a:t>
            </a:r>
            <a:r>
              <a:rPr lang="zh-CN" altLang="en-US"/>
              <a:t>之间）。因此，建议选择大于该阈值的</a:t>
            </a:r>
            <a:r>
              <a:rPr lang="en-US" altLang="zh-CN"/>
              <a:t>ϵ</a:t>
            </a:r>
            <a:r>
              <a:rPr lang="zh-CN" altLang="en-US"/>
              <a:t>（添加较少的噪声），以便生成数据不会受到太大影响。请注意，</a:t>
            </a:r>
            <a:r>
              <a:rPr lang="en-US" altLang="zh-CN"/>
              <a:t>3.0</a:t>
            </a:r>
            <a:r>
              <a:rPr lang="zh-CN" altLang="en-US"/>
              <a:t>到</a:t>
            </a:r>
            <a:r>
              <a:rPr lang="en-US" altLang="zh-CN"/>
              <a:t>11.0</a:t>
            </a:r>
            <a:r>
              <a:rPr lang="zh-CN" altLang="en-US"/>
              <a:t>之间的阈值是非常有前途的隐私级别。比较三个数字，数字对</a:t>
            </a:r>
            <a:r>
              <a:rPr lang="en-US" altLang="zh-CN"/>
              <a:t>01</a:t>
            </a:r>
            <a:r>
              <a:rPr lang="zh-CN" altLang="en-US"/>
              <a:t>的性能优于其他两个，这是因为数字</a:t>
            </a:r>
            <a:r>
              <a:rPr lang="en-US" altLang="zh-CN"/>
              <a:t>0</a:t>
            </a:r>
            <a:r>
              <a:rPr lang="zh-CN" altLang="en-US"/>
              <a:t>和</a:t>
            </a:r>
            <a:r>
              <a:rPr lang="en-US" altLang="zh-CN"/>
              <a:t>1</a:t>
            </a:r>
            <a:r>
              <a:rPr lang="zh-CN" altLang="en-US"/>
              <a:t>的形状使它们易于分离。本实验使用分类任务来证明学习成绩和隐私水平之间的权衡。</a:t>
            </a:r>
          </a:p>
        </p:txBody>
      </p:sp>
      <p:sp>
        <p:nvSpPr>
          <p:cNvPr id="4" name="灯片编号占位符 3"/>
          <p:cNvSpPr>
            <a:spLocks noGrp="1"/>
          </p:cNvSpPr>
          <p:nvPr>
            <p:ph type="sldNum" sz="quarter" idx="5"/>
          </p:nvPr>
        </p:nvSpPr>
        <p:spPr/>
        <p:txBody>
          <a:bodyPr/>
          <a:lstStyle/>
          <a:p>
            <a:fld id="{0E7289BB-45D9-E843-887E-0C4DE89B47F9}" type="slidenum">
              <a:rPr lang="en-US" altLang="zh-CN" smtClean="0"/>
              <a:t>15</a:t>
            </a:fld>
            <a:endParaRPr kumimoji="1" lang="zh-CN" altLang="en-US"/>
          </a:p>
        </p:txBody>
      </p:sp>
    </p:spTree>
    <p:extLst>
      <p:ext uri="{BB962C8B-B14F-4D97-AF65-F5344CB8AC3E}">
        <p14:creationId xmlns:p14="http://schemas.microsoft.com/office/powerpoint/2010/main" val="425266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40332-27C6-E54B-8A54-8C066E52187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211FF23-D3C2-0248-A557-695449EA1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57818FF-548C-754C-9F02-4E3D26D83BD1}"/>
              </a:ext>
            </a:extLst>
          </p:cNvPr>
          <p:cNvSpPr>
            <a:spLocks noGrp="1"/>
          </p:cNvSpPr>
          <p:nvPr>
            <p:ph type="dt" sz="half" idx="10"/>
          </p:nvPr>
        </p:nvSpPr>
        <p:spPr/>
        <p:txBody>
          <a:bodyPr/>
          <a:lstStyle/>
          <a:p>
            <a:fld id="{6A42D1FF-AE13-D949-9AA7-CA2B6D4F5965}" type="datetime1">
              <a:t>2022/5/27</a:t>
            </a:fld>
            <a:endParaRPr kumimoji="1" lang="zh-CN" altLang="en-US"/>
          </a:p>
        </p:txBody>
      </p:sp>
      <p:sp>
        <p:nvSpPr>
          <p:cNvPr id="5" name="页脚占位符 4">
            <a:extLst>
              <a:ext uri="{FF2B5EF4-FFF2-40B4-BE49-F238E27FC236}">
                <a16:creationId xmlns:a16="http://schemas.microsoft.com/office/drawing/2014/main" id="{EC69DA13-26A5-7D40-8B85-5DE8E08940E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57F88DA-38E5-574C-BEA3-10F5A5213BFD}"/>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304067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C934-5948-D540-96B7-839B566CC97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B02F3A7-05A4-2A4A-ACB0-C9DD1FA886D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F6CE82D-D753-6246-BEE9-8C8B4F2F005D}"/>
              </a:ext>
            </a:extLst>
          </p:cNvPr>
          <p:cNvSpPr>
            <a:spLocks noGrp="1"/>
          </p:cNvSpPr>
          <p:nvPr>
            <p:ph type="dt" sz="half" idx="10"/>
          </p:nvPr>
        </p:nvSpPr>
        <p:spPr/>
        <p:txBody>
          <a:bodyPr/>
          <a:lstStyle/>
          <a:p>
            <a:fld id="{8371AF53-1BBD-7046-9D9D-F1054F57D932}" type="datetime1">
              <a:t>2022/5/27</a:t>
            </a:fld>
            <a:endParaRPr kumimoji="1" lang="zh-CN" altLang="en-US"/>
          </a:p>
        </p:txBody>
      </p:sp>
      <p:sp>
        <p:nvSpPr>
          <p:cNvPr id="5" name="页脚占位符 4">
            <a:extLst>
              <a:ext uri="{FF2B5EF4-FFF2-40B4-BE49-F238E27FC236}">
                <a16:creationId xmlns:a16="http://schemas.microsoft.com/office/drawing/2014/main" id="{7E12296E-CAEA-564A-908F-84A4EAFA181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69F7585-F069-494F-8383-B5BAEF92DD12}"/>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3449715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C38EC0D-73D6-A84F-953F-03D95150412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A3C84B9-C286-6D44-B004-18016B7A3CC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BE228E6-B28F-C243-8DF6-CE56523A13AF}"/>
              </a:ext>
            </a:extLst>
          </p:cNvPr>
          <p:cNvSpPr>
            <a:spLocks noGrp="1"/>
          </p:cNvSpPr>
          <p:nvPr>
            <p:ph type="dt" sz="half" idx="10"/>
          </p:nvPr>
        </p:nvSpPr>
        <p:spPr/>
        <p:txBody>
          <a:bodyPr/>
          <a:lstStyle/>
          <a:p>
            <a:fld id="{62EED94F-9430-A941-8803-EBDE1FF7C814}" type="datetime1">
              <a:t>2022/5/27</a:t>
            </a:fld>
            <a:endParaRPr kumimoji="1" lang="zh-CN" altLang="en-US"/>
          </a:p>
        </p:txBody>
      </p:sp>
      <p:sp>
        <p:nvSpPr>
          <p:cNvPr id="5" name="页脚占位符 4">
            <a:extLst>
              <a:ext uri="{FF2B5EF4-FFF2-40B4-BE49-F238E27FC236}">
                <a16:creationId xmlns:a16="http://schemas.microsoft.com/office/drawing/2014/main" id="{2877E910-FB20-274A-BD5F-1B816564EDB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BD6E68D-4D08-9A41-85B1-6C07E1BBB4F8}"/>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2461757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40332-27C6-E54B-8A54-8C066E52187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211FF23-D3C2-0248-A557-695449EA1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57818FF-548C-754C-9F02-4E3D26D83BD1}"/>
              </a:ext>
            </a:extLst>
          </p:cNvPr>
          <p:cNvSpPr>
            <a:spLocks noGrp="1"/>
          </p:cNvSpPr>
          <p:nvPr>
            <p:ph type="dt" sz="half" idx="10"/>
          </p:nvPr>
        </p:nvSpPr>
        <p:spPr/>
        <p:txBody>
          <a:bodyPr/>
          <a:lstStyle/>
          <a:p>
            <a:fld id="{6A42D1FF-AE13-D949-9AA7-CA2B6D4F5965}" type="datetime1">
              <a:t>2022/5/27</a:t>
            </a:fld>
            <a:endParaRPr kumimoji="1" lang="zh-CN" altLang="en-US"/>
          </a:p>
        </p:txBody>
      </p:sp>
      <p:sp>
        <p:nvSpPr>
          <p:cNvPr id="5" name="页脚占位符 4">
            <a:extLst>
              <a:ext uri="{FF2B5EF4-FFF2-40B4-BE49-F238E27FC236}">
                <a16:creationId xmlns:a16="http://schemas.microsoft.com/office/drawing/2014/main" id="{EC69DA13-26A5-7D40-8B85-5DE8E08940E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57F88DA-38E5-574C-BEA3-10F5A5213BFD}"/>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4136861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B6F175-05B1-EA47-8020-2F576C2A1EE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AD686A5-BE2E-C949-9B15-2D2B0086012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3F6102-01EA-614A-B5FD-90061C9D195F}"/>
              </a:ext>
            </a:extLst>
          </p:cNvPr>
          <p:cNvSpPr>
            <a:spLocks noGrp="1"/>
          </p:cNvSpPr>
          <p:nvPr>
            <p:ph type="dt" sz="half" idx="10"/>
          </p:nvPr>
        </p:nvSpPr>
        <p:spPr/>
        <p:txBody>
          <a:bodyPr/>
          <a:lstStyle/>
          <a:p>
            <a:fld id="{6C04176A-D55A-EC4C-8587-842E60670E3A}" type="datetime1">
              <a:t>2022/5/27</a:t>
            </a:fld>
            <a:endParaRPr kumimoji="1" lang="zh-CN" altLang="en-US"/>
          </a:p>
        </p:txBody>
      </p:sp>
      <p:sp>
        <p:nvSpPr>
          <p:cNvPr id="5" name="页脚占位符 4">
            <a:extLst>
              <a:ext uri="{FF2B5EF4-FFF2-40B4-BE49-F238E27FC236}">
                <a16:creationId xmlns:a16="http://schemas.microsoft.com/office/drawing/2014/main" id="{A67C527F-5CF5-ED41-AF3D-89F61F5175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15C646B-EB0D-AD4A-9142-598D28DD1869}"/>
              </a:ext>
            </a:extLst>
          </p:cNvPr>
          <p:cNvSpPr>
            <a:spLocks noGrp="1"/>
          </p:cNvSpPr>
          <p:nvPr>
            <p:ph type="sldNum" sz="quarter" idx="12"/>
          </p:nvPr>
        </p:nvSpPr>
        <p:spPr>
          <a:xfrm>
            <a:off x="11440885" y="6383111"/>
            <a:ext cx="544286" cy="365125"/>
          </a:xfrm>
        </p:spPr>
        <p:txBody>
          <a:bodyPr/>
          <a:lstStyle>
            <a:lvl1pPr>
              <a:defRPr sz="2000">
                <a:latin typeface="Microsoft YaHei" panose="020B0503020204020204" pitchFamily="34" charset="-122"/>
                <a:ea typeface="Microsoft YaHei" panose="020B0503020204020204" pitchFamily="34" charset="-122"/>
              </a:defRPr>
            </a:lvl1pPr>
          </a:lstStyle>
          <a:p>
            <a:fld id="{75F37EE8-98CE-1B43-8FA2-856FBD00F454}" type="slidenum">
              <a:rPr lang="en-US" altLang="zh-CN"/>
              <a:pPr/>
              <a:t>‹#›</a:t>
            </a:fld>
            <a:endParaRPr kumimoji="1" lang="zh-CN" altLang="en-US"/>
          </a:p>
        </p:txBody>
      </p:sp>
    </p:spTree>
    <p:extLst>
      <p:ext uri="{BB962C8B-B14F-4D97-AF65-F5344CB8AC3E}">
        <p14:creationId xmlns:p14="http://schemas.microsoft.com/office/powerpoint/2010/main" val="2407030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B4D9C-C54C-A649-8009-296FA3C300C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66CEAC7-325C-2A46-951E-CC9682D046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F67C989-A5B3-0043-B2D9-43A5E80D692C}"/>
              </a:ext>
            </a:extLst>
          </p:cNvPr>
          <p:cNvSpPr>
            <a:spLocks noGrp="1"/>
          </p:cNvSpPr>
          <p:nvPr>
            <p:ph type="dt" sz="half" idx="10"/>
          </p:nvPr>
        </p:nvSpPr>
        <p:spPr/>
        <p:txBody>
          <a:bodyPr/>
          <a:lstStyle/>
          <a:p>
            <a:fld id="{2218D408-E410-404F-B892-A0DCAA4FCDA8}" type="datetime1">
              <a:t>2022/5/27</a:t>
            </a:fld>
            <a:endParaRPr kumimoji="1" lang="zh-CN" altLang="en-US"/>
          </a:p>
        </p:txBody>
      </p:sp>
      <p:sp>
        <p:nvSpPr>
          <p:cNvPr id="5" name="页脚占位符 4">
            <a:extLst>
              <a:ext uri="{FF2B5EF4-FFF2-40B4-BE49-F238E27FC236}">
                <a16:creationId xmlns:a16="http://schemas.microsoft.com/office/drawing/2014/main" id="{7BA52B85-5F24-DE47-9A19-59E1E6DAD3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D4D7D52-A111-5F4F-A0C1-29D7F8165C60}"/>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562485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EAD4E-84DA-E34D-A719-F099ED25886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D075588-8A30-2D47-8AB5-BB9AD924C84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2CE9C524-7DC8-7849-BEF5-D5F2B477F7E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1348FCC-1F14-484E-BBFA-0A2E364C5943}"/>
              </a:ext>
            </a:extLst>
          </p:cNvPr>
          <p:cNvSpPr>
            <a:spLocks noGrp="1"/>
          </p:cNvSpPr>
          <p:nvPr>
            <p:ph type="dt" sz="half" idx="10"/>
          </p:nvPr>
        </p:nvSpPr>
        <p:spPr/>
        <p:txBody>
          <a:bodyPr/>
          <a:lstStyle/>
          <a:p>
            <a:fld id="{31CEC926-D76F-1F46-BE5E-27EEA3AF4CA4}" type="datetime1">
              <a:t>2022/5/27</a:t>
            </a:fld>
            <a:endParaRPr kumimoji="1" lang="zh-CN" altLang="en-US"/>
          </a:p>
        </p:txBody>
      </p:sp>
      <p:sp>
        <p:nvSpPr>
          <p:cNvPr id="6" name="页脚占位符 5">
            <a:extLst>
              <a:ext uri="{FF2B5EF4-FFF2-40B4-BE49-F238E27FC236}">
                <a16:creationId xmlns:a16="http://schemas.microsoft.com/office/drawing/2014/main" id="{8B5A2E85-B327-4144-A155-65EFC75C21E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83D070E-8D74-2B42-8158-91C62589B734}"/>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1920483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DC8FB-5CEE-004F-AE49-2E56B960234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9B557CB-FE7E-E24B-82D1-564F459CFA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2EB9C96-3F3E-1545-BC4E-6106FDC998AD}"/>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BED2BB1-16EA-E14B-8D4B-873200284A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8A6F709-1C79-4D4D-B027-A1C112D64CC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A3F9445-2CE4-0A45-8B31-6119E69DBD96}"/>
              </a:ext>
            </a:extLst>
          </p:cNvPr>
          <p:cNvSpPr>
            <a:spLocks noGrp="1"/>
          </p:cNvSpPr>
          <p:nvPr>
            <p:ph type="dt" sz="half" idx="10"/>
          </p:nvPr>
        </p:nvSpPr>
        <p:spPr/>
        <p:txBody>
          <a:bodyPr/>
          <a:lstStyle/>
          <a:p>
            <a:fld id="{E1BEF7C9-C0F0-C142-AA69-20CF0EE6D53A}" type="datetime1">
              <a:t>2022/5/27</a:t>
            </a:fld>
            <a:endParaRPr kumimoji="1" lang="zh-CN" altLang="en-US"/>
          </a:p>
        </p:txBody>
      </p:sp>
      <p:sp>
        <p:nvSpPr>
          <p:cNvPr id="8" name="页脚占位符 7">
            <a:extLst>
              <a:ext uri="{FF2B5EF4-FFF2-40B4-BE49-F238E27FC236}">
                <a16:creationId xmlns:a16="http://schemas.microsoft.com/office/drawing/2014/main" id="{E0C88EC0-DBE6-194A-B20A-4303E383052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EC51F87-C528-CD4B-B0BF-426CA09CB056}"/>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1411871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89A015-E3E6-7147-BA55-1CA1CB9161B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BCB3BF3-AE11-CF47-B682-E15E26507626}"/>
              </a:ext>
            </a:extLst>
          </p:cNvPr>
          <p:cNvSpPr>
            <a:spLocks noGrp="1"/>
          </p:cNvSpPr>
          <p:nvPr>
            <p:ph type="dt" sz="half" idx="10"/>
          </p:nvPr>
        </p:nvSpPr>
        <p:spPr/>
        <p:txBody>
          <a:bodyPr/>
          <a:lstStyle/>
          <a:p>
            <a:fld id="{7FB85B67-905D-3440-9198-CB8EDE989C8F}" type="datetime1">
              <a:t>2022/5/27</a:t>
            </a:fld>
            <a:endParaRPr kumimoji="1" lang="zh-CN" altLang="en-US"/>
          </a:p>
        </p:txBody>
      </p:sp>
      <p:sp>
        <p:nvSpPr>
          <p:cNvPr id="4" name="页脚占位符 3">
            <a:extLst>
              <a:ext uri="{FF2B5EF4-FFF2-40B4-BE49-F238E27FC236}">
                <a16:creationId xmlns:a16="http://schemas.microsoft.com/office/drawing/2014/main" id="{CAFE2BD9-746D-1C47-976E-F2B5A6096F8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4B5FFA7-85B1-4641-B879-3F13D36185CC}"/>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4070507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FC9ECE-52D3-FA4F-8562-7407005E9B32}"/>
              </a:ext>
            </a:extLst>
          </p:cNvPr>
          <p:cNvSpPr>
            <a:spLocks noGrp="1"/>
          </p:cNvSpPr>
          <p:nvPr>
            <p:ph type="dt" sz="half" idx="10"/>
          </p:nvPr>
        </p:nvSpPr>
        <p:spPr/>
        <p:txBody>
          <a:bodyPr/>
          <a:lstStyle/>
          <a:p>
            <a:fld id="{15591CF9-16BB-714F-B780-0E21643FB649}" type="datetime1">
              <a:t>2022/5/27</a:t>
            </a:fld>
            <a:endParaRPr kumimoji="1" lang="zh-CN" altLang="en-US"/>
          </a:p>
        </p:txBody>
      </p:sp>
      <p:sp>
        <p:nvSpPr>
          <p:cNvPr id="3" name="页脚占位符 2">
            <a:extLst>
              <a:ext uri="{FF2B5EF4-FFF2-40B4-BE49-F238E27FC236}">
                <a16:creationId xmlns:a16="http://schemas.microsoft.com/office/drawing/2014/main" id="{4F9EE8E6-AB01-744B-9C44-85559A1F475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F4B127F-6CD2-1D42-89CB-D34668FC4C0A}"/>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3416670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09784-16C7-D044-9F9E-95B6EE2465C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DED69D2-7291-BB42-A017-09B6CA527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F0ACC7B-F6F5-B445-9219-CC44FA6A1B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068C1FC-E681-FA48-B38D-5BAD9F7DFC92}"/>
              </a:ext>
            </a:extLst>
          </p:cNvPr>
          <p:cNvSpPr>
            <a:spLocks noGrp="1"/>
          </p:cNvSpPr>
          <p:nvPr>
            <p:ph type="dt" sz="half" idx="10"/>
          </p:nvPr>
        </p:nvSpPr>
        <p:spPr/>
        <p:txBody>
          <a:bodyPr/>
          <a:lstStyle/>
          <a:p>
            <a:fld id="{C7720777-5D19-8F4B-8CBF-78452435B8AF}" type="datetime1">
              <a:t>2022/5/27</a:t>
            </a:fld>
            <a:endParaRPr kumimoji="1" lang="zh-CN" altLang="en-US"/>
          </a:p>
        </p:txBody>
      </p:sp>
      <p:sp>
        <p:nvSpPr>
          <p:cNvPr id="6" name="页脚占位符 5">
            <a:extLst>
              <a:ext uri="{FF2B5EF4-FFF2-40B4-BE49-F238E27FC236}">
                <a16:creationId xmlns:a16="http://schemas.microsoft.com/office/drawing/2014/main" id="{79FB4A54-D922-6F46-B509-6C195D18CDC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7681968-4F73-0041-B253-1EDF10A4F9F8}"/>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217973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B6F175-05B1-EA47-8020-2F576C2A1EE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AD686A5-BE2E-C949-9B15-2D2B0086012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3F6102-01EA-614A-B5FD-90061C9D195F}"/>
              </a:ext>
            </a:extLst>
          </p:cNvPr>
          <p:cNvSpPr>
            <a:spLocks noGrp="1"/>
          </p:cNvSpPr>
          <p:nvPr>
            <p:ph type="dt" sz="half" idx="10"/>
          </p:nvPr>
        </p:nvSpPr>
        <p:spPr/>
        <p:txBody>
          <a:bodyPr/>
          <a:lstStyle/>
          <a:p>
            <a:fld id="{6C04176A-D55A-EC4C-8587-842E60670E3A}" type="datetime1">
              <a:t>2022/5/27</a:t>
            </a:fld>
            <a:endParaRPr kumimoji="1" lang="zh-CN" altLang="en-US"/>
          </a:p>
        </p:txBody>
      </p:sp>
      <p:sp>
        <p:nvSpPr>
          <p:cNvPr id="5" name="页脚占位符 4">
            <a:extLst>
              <a:ext uri="{FF2B5EF4-FFF2-40B4-BE49-F238E27FC236}">
                <a16:creationId xmlns:a16="http://schemas.microsoft.com/office/drawing/2014/main" id="{A67C527F-5CF5-ED41-AF3D-89F61F5175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15C646B-EB0D-AD4A-9142-598D28DD1869}"/>
              </a:ext>
            </a:extLst>
          </p:cNvPr>
          <p:cNvSpPr>
            <a:spLocks noGrp="1"/>
          </p:cNvSpPr>
          <p:nvPr>
            <p:ph type="sldNum" sz="quarter" idx="12"/>
          </p:nvPr>
        </p:nvSpPr>
        <p:spPr>
          <a:xfrm>
            <a:off x="11440885" y="6383111"/>
            <a:ext cx="544286" cy="365125"/>
          </a:xfrm>
        </p:spPr>
        <p:txBody>
          <a:bodyPr/>
          <a:lstStyle>
            <a:lvl1pPr>
              <a:defRPr sz="2000">
                <a:latin typeface="Microsoft YaHei" panose="020B0503020204020204" pitchFamily="34" charset="-122"/>
                <a:ea typeface="Microsoft YaHei" panose="020B0503020204020204" pitchFamily="34" charset="-122"/>
              </a:defRPr>
            </a:lvl1pPr>
          </a:lstStyle>
          <a:p>
            <a:fld id="{75F37EE8-98CE-1B43-8FA2-856FBD00F454}" type="slidenum">
              <a:rPr lang="en-US" altLang="zh-CN"/>
              <a:pPr/>
              <a:t>‹#›</a:t>
            </a:fld>
            <a:endParaRPr kumimoji="1" lang="zh-CN" altLang="en-US"/>
          </a:p>
        </p:txBody>
      </p:sp>
    </p:spTree>
    <p:extLst>
      <p:ext uri="{BB962C8B-B14F-4D97-AF65-F5344CB8AC3E}">
        <p14:creationId xmlns:p14="http://schemas.microsoft.com/office/powerpoint/2010/main" val="240905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A6AC0-BC0F-6C49-812E-B4C5F9DF531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87A5CA3-6E36-5142-AA2E-0FC910096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21DA9B4-FEE0-D047-9963-6D3A30757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A607AEB-7B22-D547-9AC0-0DE4506B4EA8}"/>
              </a:ext>
            </a:extLst>
          </p:cNvPr>
          <p:cNvSpPr>
            <a:spLocks noGrp="1"/>
          </p:cNvSpPr>
          <p:nvPr>
            <p:ph type="dt" sz="half" idx="10"/>
          </p:nvPr>
        </p:nvSpPr>
        <p:spPr/>
        <p:txBody>
          <a:bodyPr/>
          <a:lstStyle/>
          <a:p>
            <a:fld id="{7A00EAF8-B695-654A-8842-BEBF1BAA39EC}" type="datetime1">
              <a:t>2022/5/27</a:t>
            </a:fld>
            <a:endParaRPr kumimoji="1" lang="zh-CN" altLang="en-US"/>
          </a:p>
        </p:txBody>
      </p:sp>
      <p:sp>
        <p:nvSpPr>
          <p:cNvPr id="6" name="页脚占位符 5">
            <a:extLst>
              <a:ext uri="{FF2B5EF4-FFF2-40B4-BE49-F238E27FC236}">
                <a16:creationId xmlns:a16="http://schemas.microsoft.com/office/drawing/2014/main" id="{523397B4-3839-0744-B8A7-8D559DF3911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D794C7F-13FF-5C42-B68D-48C188339110}"/>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778004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C934-5948-D540-96B7-839B566CC97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B02F3A7-05A4-2A4A-ACB0-C9DD1FA886D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F6CE82D-D753-6246-BEE9-8C8B4F2F005D}"/>
              </a:ext>
            </a:extLst>
          </p:cNvPr>
          <p:cNvSpPr>
            <a:spLocks noGrp="1"/>
          </p:cNvSpPr>
          <p:nvPr>
            <p:ph type="dt" sz="half" idx="10"/>
          </p:nvPr>
        </p:nvSpPr>
        <p:spPr/>
        <p:txBody>
          <a:bodyPr/>
          <a:lstStyle/>
          <a:p>
            <a:fld id="{8371AF53-1BBD-7046-9D9D-F1054F57D932}" type="datetime1">
              <a:t>2022/5/27</a:t>
            </a:fld>
            <a:endParaRPr kumimoji="1" lang="zh-CN" altLang="en-US"/>
          </a:p>
        </p:txBody>
      </p:sp>
      <p:sp>
        <p:nvSpPr>
          <p:cNvPr id="5" name="页脚占位符 4">
            <a:extLst>
              <a:ext uri="{FF2B5EF4-FFF2-40B4-BE49-F238E27FC236}">
                <a16:creationId xmlns:a16="http://schemas.microsoft.com/office/drawing/2014/main" id="{7E12296E-CAEA-564A-908F-84A4EAFA181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69F7585-F069-494F-8383-B5BAEF92DD12}"/>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1780703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C38EC0D-73D6-A84F-953F-03D95150412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A3C84B9-C286-6D44-B004-18016B7A3CC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BE228E6-B28F-C243-8DF6-CE56523A13AF}"/>
              </a:ext>
            </a:extLst>
          </p:cNvPr>
          <p:cNvSpPr>
            <a:spLocks noGrp="1"/>
          </p:cNvSpPr>
          <p:nvPr>
            <p:ph type="dt" sz="half" idx="10"/>
          </p:nvPr>
        </p:nvSpPr>
        <p:spPr/>
        <p:txBody>
          <a:bodyPr/>
          <a:lstStyle/>
          <a:p>
            <a:fld id="{62EED94F-9430-A941-8803-EBDE1FF7C814}" type="datetime1">
              <a:t>2022/5/27</a:t>
            </a:fld>
            <a:endParaRPr kumimoji="1" lang="zh-CN" altLang="en-US"/>
          </a:p>
        </p:txBody>
      </p:sp>
      <p:sp>
        <p:nvSpPr>
          <p:cNvPr id="5" name="页脚占位符 4">
            <a:extLst>
              <a:ext uri="{FF2B5EF4-FFF2-40B4-BE49-F238E27FC236}">
                <a16:creationId xmlns:a16="http://schemas.microsoft.com/office/drawing/2014/main" id="{2877E910-FB20-274A-BD5F-1B816564EDB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BD6E68D-4D08-9A41-85B1-6C07E1BBB4F8}"/>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3402705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B4D9C-C54C-A649-8009-296FA3C300C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66CEAC7-325C-2A46-951E-CC9682D046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F67C989-A5B3-0043-B2D9-43A5E80D692C}"/>
              </a:ext>
            </a:extLst>
          </p:cNvPr>
          <p:cNvSpPr>
            <a:spLocks noGrp="1"/>
          </p:cNvSpPr>
          <p:nvPr>
            <p:ph type="dt" sz="half" idx="10"/>
          </p:nvPr>
        </p:nvSpPr>
        <p:spPr/>
        <p:txBody>
          <a:bodyPr/>
          <a:lstStyle/>
          <a:p>
            <a:fld id="{2218D408-E410-404F-B892-A0DCAA4FCDA8}" type="datetime1">
              <a:t>2022/5/27</a:t>
            </a:fld>
            <a:endParaRPr kumimoji="1" lang="zh-CN" altLang="en-US"/>
          </a:p>
        </p:txBody>
      </p:sp>
      <p:sp>
        <p:nvSpPr>
          <p:cNvPr id="5" name="页脚占位符 4">
            <a:extLst>
              <a:ext uri="{FF2B5EF4-FFF2-40B4-BE49-F238E27FC236}">
                <a16:creationId xmlns:a16="http://schemas.microsoft.com/office/drawing/2014/main" id="{7BA52B85-5F24-DE47-9A19-59E1E6DAD3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D4D7D52-A111-5F4F-A0C1-29D7F8165C60}"/>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356717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EAD4E-84DA-E34D-A719-F099ED25886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D075588-8A30-2D47-8AB5-BB9AD924C84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2CE9C524-7DC8-7849-BEF5-D5F2B477F7E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1348FCC-1F14-484E-BBFA-0A2E364C5943}"/>
              </a:ext>
            </a:extLst>
          </p:cNvPr>
          <p:cNvSpPr>
            <a:spLocks noGrp="1"/>
          </p:cNvSpPr>
          <p:nvPr>
            <p:ph type="dt" sz="half" idx="10"/>
          </p:nvPr>
        </p:nvSpPr>
        <p:spPr/>
        <p:txBody>
          <a:bodyPr/>
          <a:lstStyle/>
          <a:p>
            <a:fld id="{31CEC926-D76F-1F46-BE5E-27EEA3AF4CA4}" type="datetime1">
              <a:t>2022/5/27</a:t>
            </a:fld>
            <a:endParaRPr kumimoji="1" lang="zh-CN" altLang="en-US"/>
          </a:p>
        </p:txBody>
      </p:sp>
      <p:sp>
        <p:nvSpPr>
          <p:cNvPr id="6" name="页脚占位符 5">
            <a:extLst>
              <a:ext uri="{FF2B5EF4-FFF2-40B4-BE49-F238E27FC236}">
                <a16:creationId xmlns:a16="http://schemas.microsoft.com/office/drawing/2014/main" id="{8B5A2E85-B327-4144-A155-65EFC75C21E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83D070E-8D74-2B42-8158-91C62589B734}"/>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150176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DC8FB-5CEE-004F-AE49-2E56B960234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9B557CB-FE7E-E24B-82D1-564F459CFA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2EB9C96-3F3E-1545-BC4E-6106FDC998AD}"/>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BED2BB1-16EA-E14B-8D4B-873200284A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8A6F709-1C79-4D4D-B027-A1C112D64CC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A3F9445-2CE4-0A45-8B31-6119E69DBD96}"/>
              </a:ext>
            </a:extLst>
          </p:cNvPr>
          <p:cNvSpPr>
            <a:spLocks noGrp="1"/>
          </p:cNvSpPr>
          <p:nvPr>
            <p:ph type="dt" sz="half" idx="10"/>
          </p:nvPr>
        </p:nvSpPr>
        <p:spPr/>
        <p:txBody>
          <a:bodyPr/>
          <a:lstStyle/>
          <a:p>
            <a:fld id="{E1BEF7C9-C0F0-C142-AA69-20CF0EE6D53A}" type="datetime1">
              <a:t>2022/5/27</a:t>
            </a:fld>
            <a:endParaRPr kumimoji="1" lang="zh-CN" altLang="en-US"/>
          </a:p>
        </p:txBody>
      </p:sp>
      <p:sp>
        <p:nvSpPr>
          <p:cNvPr id="8" name="页脚占位符 7">
            <a:extLst>
              <a:ext uri="{FF2B5EF4-FFF2-40B4-BE49-F238E27FC236}">
                <a16:creationId xmlns:a16="http://schemas.microsoft.com/office/drawing/2014/main" id="{E0C88EC0-DBE6-194A-B20A-4303E383052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EC51F87-C528-CD4B-B0BF-426CA09CB056}"/>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35443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89A015-E3E6-7147-BA55-1CA1CB9161B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BCB3BF3-AE11-CF47-B682-E15E26507626}"/>
              </a:ext>
            </a:extLst>
          </p:cNvPr>
          <p:cNvSpPr>
            <a:spLocks noGrp="1"/>
          </p:cNvSpPr>
          <p:nvPr>
            <p:ph type="dt" sz="half" idx="10"/>
          </p:nvPr>
        </p:nvSpPr>
        <p:spPr/>
        <p:txBody>
          <a:bodyPr/>
          <a:lstStyle/>
          <a:p>
            <a:fld id="{7FB85B67-905D-3440-9198-CB8EDE989C8F}" type="datetime1">
              <a:t>2022/5/27</a:t>
            </a:fld>
            <a:endParaRPr kumimoji="1" lang="zh-CN" altLang="en-US"/>
          </a:p>
        </p:txBody>
      </p:sp>
      <p:sp>
        <p:nvSpPr>
          <p:cNvPr id="4" name="页脚占位符 3">
            <a:extLst>
              <a:ext uri="{FF2B5EF4-FFF2-40B4-BE49-F238E27FC236}">
                <a16:creationId xmlns:a16="http://schemas.microsoft.com/office/drawing/2014/main" id="{CAFE2BD9-746D-1C47-976E-F2B5A6096F8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4B5FFA7-85B1-4641-B879-3F13D36185CC}"/>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1704400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FC9ECE-52D3-FA4F-8562-7407005E9B32}"/>
              </a:ext>
            </a:extLst>
          </p:cNvPr>
          <p:cNvSpPr>
            <a:spLocks noGrp="1"/>
          </p:cNvSpPr>
          <p:nvPr>
            <p:ph type="dt" sz="half" idx="10"/>
          </p:nvPr>
        </p:nvSpPr>
        <p:spPr/>
        <p:txBody>
          <a:bodyPr/>
          <a:lstStyle/>
          <a:p>
            <a:fld id="{15591CF9-16BB-714F-B780-0E21643FB649}" type="datetime1">
              <a:t>2022/5/27</a:t>
            </a:fld>
            <a:endParaRPr kumimoji="1" lang="zh-CN" altLang="en-US"/>
          </a:p>
        </p:txBody>
      </p:sp>
      <p:sp>
        <p:nvSpPr>
          <p:cNvPr id="3" name="页脚占位符 2">
            <a:extLst>
              <a:ext uri="{FF2B5EF4-FFF2-40B4-BE49-F238E27FC236}">
                <a16:creationId xmlns:a16="http://schemas.microsoft.com/office/drawing/2014/main" id="{4F9EE8E6-AB01-744B-9C44-85559A1F475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F4B127F-6CD2-1D42-89CB-D34668FC4C0A}"/>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590078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09784-16C7-D044-9F9E-95B6EE2465C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DED69D2-7291-BB42-A017-09B6CA527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F0ACC7B-F6F5-B445-9219-CC44FA6A1B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068C1FC-E681-FA48-B38D-5BAD9F7DFC92}"/>
              </a:ext>
            </a:extLst>
          </p:cNvPr>
          <p:cNvSpPr>
            <a:spLocks noGrp="1"/>
          </p:cNvSpPr>
          <p:nvPr>
            <p:ph type="dt" sz="half" idx="10"/>
          </p:nvPr>
        </p:nvSpPr>
        <p:spPr/>
        <p:txBody>
          <a:bodyPr/>
          <a:lstStyle/>
          <a:p>
            <a:fld id="{C7720777-5D19-8F4B-8CBF-78452435B8AF}" type="datetime1">
              <a:t>2022/5/27</a:t>
            </a:fld>
            <a:endParaRPr kumimoji="1" lang="zh-CN" altLang="en-US"/>
          </a:p>
        </p:txBody>
      </p:sp>
      <p:sp>
        <p:nvSpPr>
          <p:cNvPr id="6" name="页脚占位符 5">
            <a:extLst>
              <a:ext uri="{FF2B5EF4-FFF2-40B4-BE49-F238E27FC236}">
                <a16:creationId xmlns:a16="http://schemas.microsoft.com/office/drawing/2014/main" id="{79FB4A54-D922-6F46-B509-6C195D18CDC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7681968-4F73-0041-B253-1EDF10A4F9F8}"/>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1503395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A6AC0-BC0F-6C49-812E-B4C5F9DF531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87A5CA3-6E36-5142-AA2E-0FC910096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21DA9B4-FEE0-D047-9963-6D3A30757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A607AEB-7B22-D547-9AC0-0DE4506B4EA8}"/>
              </a:ext>
            </a:extLst>
          </p:cNvPr>
          <p:cNvSpPr>
            <a:spLocks noGrp="1"/>
          </p:cNvSpPr>
          <p:nvPr>
            <p:ph type="dt" sz="half" idx="10"/>
          </p:nvPr>
        </p:nvSpPr>
        <p:spPr/>
        <p:txBody>
          <a:bodyPr/>
          <a:lstStyle/>
          <a:p>
            <a:fld id="{7A00EAF8-B695-654A-8842-BEBF1BAA39EC}" type="datetime1">
              <a:t>2022/5/27</a:t>
            </a:fld>
            <a:endParaRPr kumimoji="1" lang="zh-CN" altLang="en-US"/>
          </a:p>
        </p:txBody>
      </p:sp>
      <p:sp>
        <p:nvSpPr>
          <p:cNvPr id="6" name="页脚占位符 5">
            <a:extLst>
              <a:ext uri="{FF2B5EF4-FFF2-40B4-BE49-F238E27FC236}">
                <a16:creationId xmlns:a16="http://schemas.microsoft.com/office/drawing/2014/main" id="{523397B4-3839-0744-B8A7-8D559DF3911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D794C7F-13FF-5C42-B68D-48C188339110}"/>
              </a:ext>
            </a:extLst>
          </p:cNvPr>
          <p:cNvSpPr>
            <a:spLocks noGrp="1"/>
          </p:cNvSpPr>
          <p:nvPr>
            <p:ph type="sldNum" sz="quarter" idx="12"/>
          </p:nvPr>
        </p:nvSpPr>
        <p:spPr/>
        <p:txBody>
          <a:bodyPr/>
          <a:lstStyle/>
          <a:p>
            <a:fld id="{75F37EE8-98CE-1B43-8FA2-856FBD00F454}" type="slidenum">
              <a:t>‹#›</a:t>
            </a:fld>
            <a:endParaRPr kumimoji="1" lang="zh-CN" altLang="en-US"/>
          </a:p>
        </p:txBody>
      </p:sp>
    </p:spTree>
    <p:extLst>
      <p:ext uri="{BB962C8B-B14F-4D97-AF65-F5344CB8AC3E}">
        <p14:creationId xmlns:p14="http://schemas.microsoft.com/office/powerpoint/2010/main" val="339703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4D7C700-CFAC-AB4D-B8D3-5F3E380CA0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C03447A-C118-4946-9EC2-67B52F51B1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90542D-E155-B04B-9396-568E4A1ECE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D36590-E016-004C-BAAF-9E7BBD39344B}" type="datetime1">
              <a:t>2022/5/27</a:t>
            </a:fld>
            <a:endParaRPr kumimoji="1" lang="zh-CN" altLang="en-US"/>
          </a:p>
        </p:txBody>
      </p:sp>
      <p:sp>
        <p:nvSpPr>
          <p:cNvPr id="5" name="页脚占位符 4">
            <a:extLst>
              <a:ext uri="{FF2B5EF4-FFF2-40B4-BE49-F238E27FC236}">
                <a16:creationId xmlns:a16="http://schemas.microsoft.com/office/drawing/2014/main" id="{683B7DBA-4AA6-8341-9204-966650BCC6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21C7047-AEE7-0040-8B0D-08B7DA0C1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37EE8-98CE-1B43-8FA2-856FBD00F454}" type="slidenum">
              <a:t>‹#›</a:t>
            </a:fld>
            <a:endParaRPr kumimoji="1" lang="zh-CN" altLang="en-US"/>
          </a:p>
        </p:txBody>
      </p:sp>
    </p:spTree>
    <p:extLst>
      <p:ext uri="{BB962C8B-B14F-4D97-AF65-F5344CB8AC3E}">
        <p14:creationId xmlns:p14="http://schemas.microsoft.com/office/powerpoint/2010/main" val="617429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4D7C700-CFAC-AB4D-B8D3-5F3E380CA0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C03447A-C118-4946-9EC2-67B52F51B1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90542D-E155-B04B-9396-568E4A1ECE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D36590-E016-004C-BAAF-9E7BBD39344B}" type="datetime1">
              <a:t>2022/5/27</a:t>
            </a:fld>
            <a:endParaRPr kumimoji="1" lang="zh-CN" altLang="en-US"/>
          </a:p>
        </p:txBody>
      </p:sp>
      <p:sp>
        <p:nvSpPr>
          <p:cNvPr id="5" name="页脚占位符 4">
            <a:extLst>
              <a:ext uri="{FF2B5EF4-FFF2-40B4-BE49-F238E27FC236}">
                <a16:creationId xmlns:a16="http://schemas.microsoft.com/office/drawing/2014/main" id="{683B7DBA-4AA6-8341-9204-966650BCC6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21C7047-AEE7-0040-8B0D-08B7DA0C12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37EE8-98CE-1B43-8FA2-856FBD00F454}" type="slidenum">
              <a:t>‹#›</a:t>
            </a:fld>
            <a:endParaRPr kumimoji="1" lang="zh-CN" altLang="en-US"/>
          </a:p>
        </p:txBody>
      </p:sp>
    </p:spTree>
    <p:extLst>
      <p:ext uri="{BB962C8B-B14F-4D97-AF65-F5344CB8AC3E}">
        <p14:creationId xmlns:p14="http://schemas.microsoft.com/office/powerpoint/2010/main" val="3035724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jpeg"/><Relationship Id="rId5" Type="http://schemas.microsoft.com/office/2007/relationships/hdphoto" Target="../media/hdphoto1.wdp"/><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23.svg"/><Relationship Id="rId4" Type="http://schemas.openxmlformats.org/officeDocument/2006/relationships/image" Target="../media/image19.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sv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00.png"/><Relationship Id="rId10" Type="http://schemas.openxmlformats.org/officeDocument/2006/relationships/image" Target="../media/image32.png"/><Relationship Id="rId4" Type="http://schemas.openxmlformats.org/officeDocument/2006/relationships/image" Target="../media/image27.svg"/><Relationship Id="rId9" Type="http://schemas.openxmlformats.org/officeDocument/2006/relationships/image" Target="../media/image31.sv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svg"/><Relationship Id="rId2" Type="http://schemas.openxmlformats.org/officeDocument/2006/relationships/notesSlide" Target="../notesSlides/notesSlide3.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D0C62A-B928-1746-A4D1-F038100B61D9}"/>
              </a:ext>
            </a:extLst>
          </p:cNvPr>
          <p:cNvSpPr>
            <a:spLocks noGrp="1"/>
          </p:cNvSpPr>
          <p:nvPr>
            <p:ph type="ctrTitle"/>
          </p:nvPr>
        </p:nvSpPr>
        <p:spPr>
          <a:xfrm>
            <a:off x="0" y="2449627"/>
            <a:ext cx="12192000" cy="782638"/>
          </a:xfrm>
        </p:spPr>
        <p:txBody>
          <a:bodyPr>
            <a:normAutofit fontScale="90000"/>
          </a:bodyPr>
          <a:lstStyle/>
          <a:p>
            <a:r>
              <a:rPr lang="en-US" altLang="zh-CN" sz="4800" b="1">
                <a:latin typeface="Times New Roman" panose="02020603050405020304" pitchFamily="18" charset="0"/>
                <a:cs typeface="Times New Roman" panose="02020603050405020304" pitchFamily="18" charset="0"/>
              </a:rPr>
              <a:t>Differentially Private </a:t>
            </a:r>
            <a:br>
              <a:rPr lang="en-US" altLang="zh-CN" sz="4800" b="1">
                <a:latin typeface="Times New Roman" panose="02020603050405020304" pitchFamily="18" charset="0"/>
                <a:cs typeface="Times New Roman" panose="02020603050405020304" pitchFamily="18" charset="0"/>
              </a:rPr>
            </a:br>
            <a:r>
              <a:rPr lang="en-US" altLang="zh-CN" sz="4800" b="1">
                <a:latin typeface="Times New Roman" panose="02020603050405020304" pitchFamily="18" charset="0"/>
                <a:cs typeface="Times New Roman" panose="02020603050405020304" pitchFamily="18" charset="0"/>
              </a:rPr>
              <a:t>Generative Adversarial Network</a:t>
            </a:r>
            <a:endParaRPr kumimoji="1" lang="zh-CN" altLang="en-US" sz="4800" b="1">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4F41AD4F-F99F-8A4A-BA52-5E0516580AD6}"/>
              </a:ext>
            </a:extLst>
          </p:cNvPr>
          <p:cNvSpPr/>
          <p:nvPr/>
        </p:nvSpPr>
        <p:spPr>
          <a:xfrm>
            <a:off x="597879" y="3450428"/>
            <a:ext cx="11066584" cy="461665"/>
          </a:xfrm>
          <a:prstGeom prst="rect">
            <a:avLst/>
          </a:prstGeom>
        </p:spPr>
        <p:txBody>
          <a:bodyPr wrap="square">
            <a:spAutoFit/>
          </a:bodyPr>
          <a:lstStyle/>
          <a:p>
            <a:pPr algn="ctr"/>
            <a:r>
              <a:rPr lang="en-US" altLang="zh-CN" sz="2400" b="1">
                <a:latin typeface="Times New Roman" panose="02020603050405020304" pitchFamily="18" charset="0"/>
                <a:cs typeface="Times New Roman" panose="02020603050405020304" pitchFamily="18" charset="0"/>
              </a:rPr>
              <a:t>arXiv preprint arXiv:1802.06739, 2018    </a:t>
            </a:r>
            <a:r>
              <a:rPr lang="en-US" altLang="zh-CN" sz="2400" b="1">
                <a:solidFill>
                  <a:schemeClr val="accent5">
                    <a:lumMod val="50000"/>
                  </a:schemeClr>
                </a:solidFill>
                <a:latin typeface="Times New Roman" panose="02020603050405020304" pitchFamily="18" charset="0"/>
                <a:cs typeface="Times New Roman" panose="02020603050405020304" pitchFamily="18" charset="0"/>
              </a:rPr>
              <a:t>(Cited: 227)</a:t>
            </a:r>
          </a:p>
        </p:txBody>
      </p:sp>
      <p:sp>
        <p:nvSpPr>
          <p:cNvPr id="9" name="文本框 8">
            <a:extLst>
              <a:ext uri="{FF2B5EF4-FFF2-40B4-BE49-F238E27FC236}">
                <a16:creationId xmlns:a16="http://schemas.microsoft.com/office/drawing/2014/main" id="{3F82B647-F64A-F842-A660-B08EF77F2A0D}"/>
              </a:ext>
            </a:extLst>
          </p:cNvPr>
          <p:cNvSpPr txBox="1"/>
          <p:nvPr/>
        </p:nvSpPr>
        <p:spPr>
          <a:xfrm>
            <a:off x="4935415" y="5691897"/>
            <a:ext cx="2321169" cy="369332"/>
          </a:xfrm>
          <a:prstGeom prst="rect">
            <a:avLst/>
          </a:prstGeom>
          <a:noFill/>
        </p:spPr>
        <p:txBody>
          <a:bodyPr wrap="square" rtlCol="0">
            <a:spAutoFit/>
          </a:bodyPr>
          <a:lstStyle/>
          <a:p>
            <a:r>
              <a:rPr kumimoji="1" lang="zh-CN" altLang="en-US" b="1">
                <a:latin typeface="Times New Roman" panose="02020603050405020304" pitchFamily="18" charset="0"/>
                <a:ea typeface="SimSun" panose="02010600030101010101" pitchFamily="2" charset="-122"/>
                <a:cs typeface="Times New Roman" panose="02020603050405020304" pitchFamily="18" charset="0"/>
              </a:rPr>
              <a:t>张文博  </a:t>
            </a:r>
            <a:r>
              <a:rPr kumimoji="1" lang="en-US" altLang="zh-CN" b="1">
                <a:latin typeface="Times New Roman" panose="02020603050405020304" pitchFamily="18" charset="0"/>
                <a:ea typeface="SimSun" panose="02010600030101010101" pitchFamily="2" charset="-122"/>
                <a:cs typeface="Times New Roman" panose="02020603050405020304" pitchFamily="18" charset="0"/>
              </a:rPr>
              <a:t>2022.03.25</a:t>
            </a:r>
            <a:endParaRPr kumimoji="1" lang="zh-CN" altLang="en-US" b="1">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灯片编号占位符 1">
            <a:extLst>
              <a:ext uri="{FF2B5EF4-FFF2-40B4-BE49-F238E27FC236}">
                <a16:creationId xmlns:a16="http://schemas.microsoft.com/office/drawing/2014/main" id="{FF26F43F-0A75-014C-AE9B-848F48807F7B}"/>
              </a:ext>
            </a:extLst>
          </p:cNvPr>
          <p:cNvSpPr>
            <a:spLocks noGrp="1"/>
          </p:cNvSpPr>
          <p:nvPr>
            <p:ph type="sldNum" sz="quarter" idx="12"/>
          </p:nvPr>
        </p:nvSpPr>
        <p:spPr>
          <a:xfrm>
            <a:off x="11440885" y="6383111"/>
            <a:ext cx="544286" cy="365125"/>
          </a:xfrm>
        </p:spPr>
        <p:txBody>
          <a:bodyPr vert="horz" lIns="91440" tIns="45720" rIns="91440" bIns="45720" rtlCol="0" anchor="ctr"/>
          <a:lstStyle/>
          <a:p>
            <a:fld id="{75F37EE8-98CE-1B43-8FA2-856FBD00F454}" type="slidenum">
              <a:rPr lang="en-US" altLang="zh-CN" sz="2000">
                <a:latin typeface="Microsoft YaHei" panose="020B0503020204020204" pitchFamily="34" charset="-122"/>
                <a:ea typeface="Microsoft YaHei" panose="020B0503020204020204" pitchFamily="34" charset="-122"/>
              </a:rPr>
              <a:pPr/>
              <a:t>1</a:t>
            </a:fld>
            <a:endParaRPr lang="zh-CN" altLang="en-US" sz="20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1323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8767E35-C290-4F7D-91CA-72A743297687}"/>
                  </a:ext>
                </a:extLst>
              </p:cNvPr>
              <p:cNvSpPr txBox="1"/>
              <p:nvPr/>
            </p:nvSpPr>
            <p:spPr>
              <a:xfrm>
                <a:off x="278264" y="1175997"/>
                <a:ext cx="11913736" cy="1508105"/>
              </a:xfrm>
              <a:prstGeom prst="rect">
                <a:avLst/>
              </a:prstGeom>
              <a:noFill/>
            </p:spPr>
            <p:txBody>
              <a:bodyPr wrap="square" rtlCol="0">
                <a:spAutoFit/>
              </a:bodyPr>
              <a:lstStyle/>
              <a:p>
                <a:pPr marL="342900" indent="-342900">
                  <a:spcAft>
                    <a:spcPts val="1200"/>
                  </a:spcAft>
                  <a:buFont typeface="Wingdings" panose="05000000000000000000" pitchFamily="2" charset="2"/>
                  <a:buChar char="Ø"/>
                </a:pPr>
                <a:r>
                  <a:rPr lang="en-US" altLang="zh-CN" sz="2400">
                    <a:solidFill>
                      <a:srgbClr val="C00000"/>
                    </a:solidFill>
                    <a:latin typeface="Times New Roman" panose="02020603050405020304" pitchFamily="18" charset="0"/>
                    <a:cs typeface="Times New Roman" panose="02020603050405020304" pitchFamily="18" charset="0"/>
                  </a:rPr>
                  <a:t>Clipping Method </a:t>
                </a:r>
              </a:p>
              <a:p>
                <a:pPr>
                  <a:spcAft>
                    <a:spcPts val="1200"/>
                  </a:spcAft>
                </a:pPr>
                <a:r>
                  <a:rPr lang="en-US" altLang="zh-CN" sz="2400">
                    <a:latin typeface="Times New Roman" panose="02020603050405020304" pitchFamily="18" charset="0"/>
                    <a:cs typeface="Times New Roman" panose="02020603050405020304" pitchFamily="18" charset="0"/>
                  </a:rPr>
                  <a:t>     DPSGD:  need </a:t>
                </a:r>
                <a14:m>
                  <m:oMath xmlns:m="http://schemas.openxmlformats.org/officeDocument/2006/math">
                    <m:r>
                      <a:rPr lang="en-US" altLang="zh-CN" sz="2400" i="1" smtClean="0">
                        <a:solidFill>
                          <a:srgbClr val="C00000"/>
                        </a:solidFill>
                        <a:latin typeface="Cambria Math" panose="02040503050406030204" pitchFamily="18" charset="0"/>
                        <a:cs typeface="Times New Roman" panose="02020603050405020304" pitchFamily="18" charset="0"/>
                      </a:rPr>
                      <m:t>𝑔</m:t>
                    </m:r>
                    <m:r>
                      <a:rPr lang="en-US" altLang="zh-CN" sz="2400" i="1" baseline="-25000">
                        <a:solidFill>
                          <a:srgbClr val="C00000"/>
                        </a:solidFill>
                        <a:latin typeface="Cambria Math" panose="02040503050406030204" pitchFamily="18" charset="0"/>
                        <a:cs typeface="Times New Roman" panose="02020603050405020304" pitchFamily="18" charset="0"/>
                      </a:rPr>
                      <m:t>𝑤</m:t>
                    </m:r>
                    <m:r>
                      <a:rPr lang="en-US" altLang="zh-CN" sz="2400" i="1">
                        <a:solidFill>
                          <a:srgbClr val="C00000"/>
                        </a:solidFill>
                        <a:latin typeface="Cambria Math" panose="02040503050406030204" pitchFamily="18" charset="0"/>
                        <a:cs typeface="Times New Roman" panose="02020603050405020304" pitchFamily="18" charset="0"/>
                      </a:rPr>
                      <m:t>(</m:t>
                    </m:r>
                    <m:r>
                      <a:rPr lang="en-US" altLang="zh-CN" sz="2400" i="1">
                        <a:solidFill>
                          <a:srgbClr val="C00000"/>
                        </a:solidFill>
                        <a:latin typeface="Cambria Math" panose="02040503050406030204" pitchFamily="18" charset="0"/>
                        <a:cs typeface="Times New Roman" panose="02020603050405020304" pitchFamily="18" charset="0"/>
                      </a:rPr>
                      <m:t>𝑥</m:t>
                    </m:r>
                    <m:r>
                      <a:rPr lang="en-US" altLang="zh-CN" sz="2400" i="1" baseline="30000">
                        <a:solidFill>
                          <a:srgbClr val="C00000"/>
                        </a:solidFill>
                        <a:latin typeface="Cambria Math" panose="02040503050406030204" pitchFamily="18" charset="0"/>
                        <a:cs typeface="Times New Roman" panose="02020603050405020304" pitchFamily="18" charset="0"/>
                      </a:rPr>
                      <m:t>(</m:t>
                    </m:r>
                    <m:r>
                      <a:rPr lang="en-US" altLang="zh-CN" sz="2400" i="1" baseline="50000">
                        <a:solidFill>
                          <a:srgbClr val="C00000"/>
                        </a:solidFill>
                        <a:latin typeface="Cambria Math" panose="02040503050406030204" pitchFamily="18" charset="0"/>
                        <a:cs typeface="Times New Roman" panose="02020603050405020304" pitchFamily="18" charset="0"/>
                      </a:rPr>
                      <m:t>𝑖</m:t>
                    </m:r>
                    <m:r>
                      <a:rPr lang="en-US" altLang="zh-CN" sz="2400" i="1" baseline="30000">
                        <a:solidFill>
                          <a:srgbClr val="C00000"/>
                        </a:solidFill>
                        <a:latin typeface="Cambria Math" panose="02040503050406030204" pitchFamily="18" charset="0"/>
                        <a:cs typeface="Times New Roman" panose="02020603050405020304" pitchFamily="18" charset="0"/>
                      </a:rPr>
                      <m:t>)</m:t>
                    </m:r>
                    <m:r>
                      <a:rPr lang="en-US" altLang="zh-CN" sz="2400" i="1">
                        <a:solidFill>
                          <a:srgbClr val="C00000"/>
                        </a:solidFill>
                        <a:latin typeface="Cambria Math" panose="02040503050406030204" pitchFamily="18" charset="0"/>
                        <a:cs typeface="Times New Roman" panose="02020603050405020304" pitchFamily="18" charset="0"/>
                      </a:rPr>
                      <m:t>,</m:t>
                    </m:r>
                    <m:r>
                      <a:rPr lang="en-US" altLang="zh-CN" sz="2400" i="1" baseline="30000">
                        <a:solidFill>
                          <a:srgbClr val="C00000"/>
                        </a:solidFill>
                        <a:latin typeface="Cambria Math" panose="02040503050406030204" pitchFamily="18" charset="0"/>
                        <a:cs typeface="Times New Roman" panose="02020603050405020304" pitchFamily="18" charset="0"/>
                      </a:rPr>
                      <m:t> </m:t>
                    </m:r>
                    <m:r>
                      <a:rPr lang="en-US" altLang="zh-CN" sz="2400" i="1">
                        <a:solidFill>
                          <a:srgbClr val="C00000"/>
                        </a:solidFill>
                        <a:latin typeface="Cambria Math" panose="02040503050406030204" pitchFamily="18" charset="0"/>
                        <a:cs typeface="Times New Roman" panose="02020603050405020304" pitchFamily="18" charset="0"/>
                      </a:rPr>
                      <m:t>𝑧</m:t>
                    </m:r>
                    <m:r>
                      <a:rPr lang="en-US" altLang="zh-CN" sz="2400" i="1" baseline="30000">
                        <a:solidFill>
                          <a:srgbClr val="C00000"/>
                        </a:solidFill>
                        <a:latin typeface="Cambria Math" panose="02040503050406030204" pitchFamily="18" charset="0"/>
                        <a:cs typeface="Times New Roman" panose="02020603050405020304" pitchFamily="18" charset="0"/>
                      </a:rPr>
                      <m:t>(</m:t>
                    </m:r>
                    <m:r>
                      <a:rPr lang="en-US" altLang="zh-CN" sz="2400" i="1" baseline="50000">
                        <a:solidFill>
                          <a:srgbClr val="C00000"/>
                        </a:solidFill>
                        <a:latin typeface="Cambria Math" panose="02040503050406030204" pitchFamily="18" charset="0"/>
                        <a:cs typeface="Times New Roman" panose="02020603050405020304" pitchFamily="18" charset="0"/>
                      </a:rPr>
                      <m:t>𝑖</m:t>
                    </m:r>
                    <m:r>
                      <a:rPr lang="en-US" altLang="zh-CN" sz="2400" i="1" baseline="30000">
                        <a:solidFill>
                          <a:srgbClr val="C00000"/>
                        </a:solidFill>
                        <a:latin typeface="Cambria Math" panose="02040503050406030204" pitchFamily="18" charset="0"/>
                        <a:cs typeface="Times New Roman" panose="02020603050405020304" pitchFamily="18" charset="0"/>
                      </a:rPr>
                      <m:t>)</m:t>
                    </m:r>
                    <m:r>
                      <a:rPr lang="en-US" altLang="zh-CN" sz="2400" i="1">
                        <a:solidFill>
                          <a:srgbClr val="C00000"/>
                        </a:solidFill>
                        <a:latin typeface="Cambria Math" panose="02040503050406030204" pitchFamily="18" charset="0"/>
                        <a:cs typeface="Times New Roman" panose="02020603050405020304" pitchFamily="18" charset="0"/>
                      </a:rPr>
                      <m:t>)</m:t>
                    </m:r>
                  </m:oMath>
                </a14:m>
                <a:r>
                  <a:rPr lang="en-US" altLang="zh-CN" sz="2400">
                    <a:solidFill>
                      <a:srgbClr val="C00000"/>
                    </a:solidFill>
                    <a:latin typeface="Times New Roman" panose="02020603050405020304" pitchFamily="18" charset="0"/>
                    <a:cs typeface="Times New Roman" panose="02020603050405020304" pitchFamily="18" charset="0"/>
                  </a:rPr>
                  <a:t> to be bounded </a:t>
                </a:r>
                <a:r>
                  <a:rPr lang="en-US" altLang="zh-CN" sz="2400">
                    <a:latin typeface="Times New Roman" panose="02020603050405020304" pitchFamily="18" charset="0"/>
                    <a:cs typeface="Times New Roman" panose="02020603050405020304" pitchFamily="18" charset="0"/>
                  </a:rPr>
                  <a:t>and add noise according to the bound.</a:t>
                </a:r>
              </a:p>
              <a:p>
                <a:pPr>
                  <a:spcAft>
                    <a:spcPts val="1200"/>
                  </a:spcAft>
                </a:pPr>
                <a:r>
                  <a:rPr lang="en-US" altLang="zh-CN" sz="2400">
                    <a:latin typeface="Times New Roman" panose="02020603050405020304" pitchFamily="18" charset="0"/>
                    <a:cs typeface="Times New Roman" panose="02020603050405020304" pitchFamily="18" charset="0"/>
                  </a:rPr>
                  <a:t>     DPGAN: </a:t>
                </a:r>
                <a:r>
                  <a:rPr lang="en-US" altLang="zh-CN" sz="2400">
                    <a:solidFill>
                      <a:srgbClr val="C00000"/>
                    </a:solidFill>
                    <a:latin typeface="Times New Roman" panose="02020603050405020304" pitchFamily="18" charset="0"/>
                    <a:cs typeface="Times New Roman" panose="02020603050405020304" pitchFamily="18" charset="0"/>
                  </a:rPr>
                  <a:t>Clipping on </a:t>
                </a:r>
                <a14:m>
                  <m:oMath xmlns:m="http://schemas.openxmlformats.org/officeDocument/2006/math">
                    <m:r>
                      <a:rPr lang="en-US" altLang="zh-CN" sz="2400" i="1" smtClean="0">
                        <a:solidFill>
                          <a:srgbClr val="C00000"/>
                        </a:solidFill>
                        <a:latin typeface="Cambria Math" panose="02040503050406030204" pitchFamily="18" charset="0"/>
                        <a:cs typeface="Times New Roman" panose="02020603050405020304" pitchFamily="18" charset="0"/>
                      </a:rPr>
                      <m:t>𝑤</m:t>
                    </m:r>
                  </m:oMath>
                </a14:m>
                <a:r>
                  <a:rPr lang="en-US" altLang="zh-CN" sz="2400">
                    <a:latin typeface="Times New Roman" panose="02020603050405020304" pitchFamily="18" charset="0"/>
                    <a:cs typeface="Times New Roman" panose="02020603050405020304" pitchFamily="18" charset="0"/>
                  </a:rPr>
                  <a:t> can automatically guarantee a bound of the norm of </a:t>
                </a:r>
                <a14:m>
                  <m:oMath xmlns:m="http://schemas.openxmlformats.org/officeDocument/2006/math">
                    <m:r>
                      <a:rPr lang="en-US" altLang="zh-CN" sz="2400" i="1">
                        <a:solidFill>
                          <a:prstClr val="black"/>
                        </a:solidFill>
                        <a:latin typeface="Cambria Math" panose="02040503050406030204" pitchFamily="18" charset="0"/>
                        <a:cs typeface="Times New Roman" panose="02020603050405020304" pitchFamily="18" charset="0"/>
                      </a:rPr>
                      <m:t>𝑔</m:t>
                    </m:r>
                    <m:r>
                      <a:rPr lang="en-US" altLang="zh-CN" sz="2400" i="1" baseline="-25000">
                        <a:solidFill>
                          <a:prstClr val="black"/>
                        </a:solidFill>
                        <a:latin typeface="Cambria Math" panose="02040503050406030204" pitchFamily="18" charset="0"/>
                        <a:cs typeface="Times New Roman" panose="02020603050405020304" pitchFamily="18" charset="0"/>
                      </a:rPr>
                      <m:t>𝑤</m:t>
                    </m:r>
                    <m:r>
                      <a:rPr lang="en-US" altLang="zh-CN" sz="2400" i="1">
                        <a:solidFill>
                          <a:prstClr val="black"/>
                        </a:solidFill>
                        <a:latin typeface="Cambria Math" panose="02040503050406030204" pitchFamily="18" charset="0"/>
                        <a:cs typeface="Times New Roman" panose="02020603050405020304" pitchFamily="18" charset="0"/>
                      </a:rPr>
                      <m:t>(</m:t>
                    </m:r>
                    <m:r>
                      <a:rPr lang="en-US" altLang="zh-CN" sz="2400" i="1">
                        <a:solidFill>
                          <a:prstClr val="black"/>
                        </a:solidFill>
                        <a:latin typeface="Cambria Math" panose="02040503050406030204" pitchFamily="18" charset="0"/>
                        <a:cs typeface="Times New Roman" panose="02020603050405020304" pitchFamily="18" charset="0"/>
                      </a:rPr>
                      <m:t>𝑥</m:t>
                    </m:r>
                    <m:r>
                      <a:rPr lang="en-US" altLang="zh-CN" sz="2400" i="1" baseline="30000">
                        <a:solidFill>
                          <a:prstClr val="black"/>
                        </a:solidFill>
                        <a:latin typeface="Cambria Math" panose="02040503050406030204" pitchFamily="18" charset="0"/>
                        <a:cs typeface="Times New Roman" panose="02020603050405020304" pitchFamily="18" charset="0"/>
                      </a:rPr>
                      <m:t>(</m:t>
                    </m:r>
                    <m:r>
                      <a:rPr lang="en-US" altLang="zh-CN" sz="2400" i="1" baseline="50000">
                        <a:solidFill>
                          <a:prstClr val="black"/>
                        </a:solidFill>
                        <a:latin typeface="Cambria Math" panose="02040503050406030204" pitchFamily="18" charset="0"/>
                        <a:cs typeface="Times New Roman" panose="02020603050405020304" pitchFamily="18" charset="0"/>
                      </a:rPr>
                      <m:t>𝑖</m:t>
                    </m:r>
                    <m:r>
                      <a:rPr lang="en-US" altLang="zh-CN" sz="2400" i="1" baseline="30000">
                        <a:solidFill>
                          <a:prstClr val="black"/>
                        </a:solidFill>
                        <a:latin typeface="Cambria Math" panose="02040503050406030204" pitchFamily="18" charset="0"/>
                        <a:cs typeface="Times New Roman" panose="02020603050405020304" pitchFamily="18" charset="0"/>
                      </a:rPr>
                      <m:t>)</m:t>
                    </m:r>
                    <m:r>
                      <a:rPr lang="en-US" altLang="zh-CN" sz="2400" i="1">
                        <a:solidFill>
                          <a:prstClr val="black"/>
                        </a:solidFill>
                        <a:latin typeface="Cambria Math" panose="02040503050406030204" pitchFamily="18" charset="0"/>
                        <a:cs typeface="Times New Roman" panose="02020603050405020304" pitchFamily="18" charset="0"/>
                      </a:rPr>
                      <m:t>,</m:t>
                    </m:r>
                    <m:r>
                      <a:rPr lang="en-US" altLang="zh-CN" sz="2400" i="1" baseline="30000">
                        <a:solidFill>
                          <a:prstClr val="black"/>
                        </a:solidFill>
                        <a:latin typeface="Cambria Math" panose="02040503050406030204" pitchFamily="18" charset="0"/>
                        <a:cs typeface="Times New Roman" panose="02020603050405020304" pitchFamily="18" charset="0"/>
                      </a:rPr>
                      <m:t> </m:t>
                    </m:r>
                    <m:r>
                      <a:rPr lang="en-US" altLang="zh-CN" sz="2400" i="1">
                        <a:solidFill>
                          <a:prstClr val="black"/>
                        </a:solidFill>
                        <a:latin typeface="Cambria Math" panose="02040503050406030204" pitchFamily="18" charset="0"/>
                        <a:cs typeface="Times New Roman" panose="02020603050405020304" pitchFamily="18" charset="0"/>
                      </a:rPr>
                      <m:t>𝑧</m:t>
                    </m:r>
                    <m:r>
                      <a:rPr lang="en-US" altLang="zh-CN" sz="2400" i="1" baseline="30000">
                        <a:solidFill>
                          <a:prstClr val="black"/>
                        </a:solidFill>
                        <a:latin typeface="Cambria Math" panose="02040503050406030204" pitchFamily="18" charset="0"/>
                        <a:cs typeface="Times New Roman" panose="02020603050405020304" pitchFamily="18" charset="0"/>
                      </a:rPr>
                      <m:t>(</m:t>
                    </m:r>
                    <m:r>
                      <a:rPr lang="en-US" altLang="zh-CN" sz="2400" i="1" baseline="50000">
                        <a:solidFill>
                          <a:prstClr val="black"/>
                        </a:solidFill>
                        <a:latin typeface="Cambria Math" panose="02040503050406030204" pitchFamily="18" charset="0"/>
                        <a:cs typeface="Times New Roman" panose="02020603050405020304" pitchFamily="18" charset="0"/>
                      </a:rPr>
                      <m:t>𝑖</m:t>
                    </m:r>
                    <m:r>
                      <a:rPr lang="en-US" altLang="zh-CN" sz="2400" i="1" baseline="30000">
                        <a:solidFill>
                          <a:prstClr val="black"/>
                        </a:solidFill>
                        <a:latin typeface="Cambria Math" panose="02040503050406030204" pitchFamily="18" charset="0"/>
                        <a:cs typeface="Times New Roman" panose="02020603050405020304" pitchFamily="18" charset="0"/>
                      </a:rPr>
                      <m:t>)</m:t>
                    </m:r>
                    <m:r>
                      <a:rPr lang="en-US" altLang="zh-CN" sz="2400" i="1">
                        <a:solidFill>
                          <a:prstClr val="black"/>
                        </a:solidFill>
                        <a:latin typeface="Cambria Math" panose="02040503050406030204" pitchFamily="18" charset="0"/>
                        <a:cs typeface="Times New Roman" panose="02020603050405020304" pitchFamily="18" charset="0"/>
                      </a:rPr>
                      <m:t>)</m:t>
                    </m:r>
                  </m:oMath>
                </a14:m>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68767E35-C290-4F7D-91CA-72A743297687}"/>
                  </a:ext>
                </a:extLst>
              </p:cNvPr>
              <p:cNvSpPr txBox="1">
                <a:spLocks noRot="1" noChangeAspect="1" noMove="1" noResize="1" noEditPoints="1" noAdjustHandles="1" noChangeArrowheads="1" noChangeShapeType="1" noTextEdit="1"/>
              </p:cNvSpPr>
              <p:nvPr/>
            </p:nvSpPr>
            <p:spPr>
              <a:xfrm>
                <a:off x="278264" y="1175997"/>
                <a:ext cx="11913736" cy="1508105"/>
              </a:xfrm>
              <a:prstGeom prst="rect">
                <a:avLst/>
              </a:prstGeom>
              <a:blipFill>
                <a:blip r:embed="rId3"/>
                <a:stretch>
                  <a:fillRect l="-716" t="-3239" b="-8502"/>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5275FA9-FDF6-46E0-9C44-372485156F2A}"/>
              </a:ext>
            </a:extLst>
          </p:cNvPr>
          <p:cNvSpPr txBox="1"/>
          <p:nvPr/>
        </p:nvSpPr>
        <p:spPr>
          <a:xfrm>
            <a:off x="363415" y="269631"/>
            <a:ext cx="11828585"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4472C4">
                    <a:lumMod val="50000"/>
                  </a:srgbClr>
                </a:solidFill>
                <a:ea typeface="等线" panose="02010600030101010101" pitchFamily="2" charset="-122"/>
              </a:rPr>
              <a:t>Change from DPSGD and </a:t>
            </a:r>
            <a:r>
              <a:rPr kumimoji="1" lang="en" altLang="zh-CN" sz="4000" b="1" i="0" u="none" strike="noStrike" kern="1200" cap="none" spc="0" normalizeH="0" baseline="0" noProof="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Moments Accountant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95967BF-7DDA-44F7-841B-38117F6D6461}"/>
                  </a:ext>
                </a:extLst>
              </p:cNvPr>
              <p:cNvSpPr txBox="1"/>
              <p:nvPr/>
            </p:nvSpPr>
            <p:spPr>
              <a:xfrm>
                <a:off x="278264" y="2870903"/>
                <a:ext cx="11367068" cy="2092881"/>
              </a:xfrm>
              <a:prstGeom prst="rect">
                <a:avLst/>
              </a:prstGeom>
              <a:noFill/>
            </p:spPr>
            <p:txBody>
              <a:bodyPr wrap="square" rtlCol="0">
                <a:spAutoFit/>
              </a:bodyPr>
              <a:lstStyle/>
              <a:p>
                <a:pPr marL="342900" indent="-342900" algn="just">
                  <a:spcAft>
                    <a:spcPts val="1200"/>
                  </a:spcAft>
                  <a:buFont typeface="Wingdings" panose="05000000000000000000" pitchFamily="2" charset="2"/>
                  <a:buChar char="Ø"/>
                </a:pPr>
                <a:r>
                  <a:rPr lang="en-US" altLang="zh-CN" sz="2400">
                    <a:solidFill>
                      <a:srgbClr val="C00000"/>
                    </a:solidFill>
                    <a:latin typeface="Times New Roman" panose="02020603050405020304" pitchFamily="18" charset="0"/>
                    <a:cs typeface="Times New Roman" panose="02020603050405020304" pitchFamily="18" charset="0"/>
                  </a:rPr>
                  <a:t>Noise Scale </a:t>
                </a:r>
              </a:p>
              <a:p>
                <a:pPr marL="360000" lvl="1" algn="just">
                  <a:spcAft>
                    <a:spcPts val="1200"/>
                  </a:spcAft>
                </a:pPr>
                <a:r>
                  <a:rPr lang="en-US" altLang="zh-CN" sz="2400">
                    <a:latin typeface="Times New Roman" panose="02020603050405020304" pitchFamily="18" charset="0"/>
                    <a:cs typeface="Times New Roman" panose="02020603050405020304" pitchFamily="18" charset="0"/>
                  </a:rPr>
                  <a:t>Given the sampling probability </a:t>
                </a:r>
                <a14:m>
                  <m:oMath xmlns:m="http://schemas.openxmlformats.org/officeDocument/2006/math">
                    <m:r>
                      <a:rPr lang="en-US" altLang="zh-CN" sz="2400" i="1" smtClean="0">
                        <a:solidFill>
                          <a:srgbClr val="C00000"/>
                        </a:solidFill>
                        <a:latin typeface="Cambria Math" panose="02040503050406030204" pitchFamily="18" charset="0"/>
                        <a:cs typeface="Times New Roman" panose="02020603050405020304" pitchFamily="18" charset="0"/>
                      </a:rPr>
                      <m:t>𝑞</m:t>
                    </m:r>
                    <m:r>
                      <a:rPr lang="en-US" altLang="zh-CN" sz="2400" i="1" smtClean="0">
                        <a:solidFill>
                          <a:srgbClr val="C00000"/>
                        </a:solidFill>
                        <a:latin typeface="Cambria Math" panose="02040503050406030204" pitchFamily="18" charset="0"/>
                        <a:cs typeface="Times New Roman" panose="02020603050405020304" pitchFamily="18" charset="0"/>
                      </a:rPr>
                      <m:t> = </m:t>
                    </m:r>
                    <m:r>
                      <a:rPr lang="en-US" altLang="zh-CN" sz="2400" i="1" smtClean="0">
                        <a:solidFill>
                          <a:srgbClr val="C00000"/>
                        </a:solidFill>
                        <a:latin typeface="Cambria Math" panose="02040503050406030204" pitchFamily="18" charset="0"/>
                        <a:cs typeface="Times New Roman" panose="02020603050405020304" pitchFamily="18" charset="0"/>
                      </a:rPr>
                      <m:t>𝑚</m:t>
                    </m:r>
                    <m:r>
                      <a:rPr lang="en-US" altLang="zh-CN" sz="2400" i="1" smtClean="0">
                        <a:solidFill>
                          <a:srgbClr val="C00000"/>
                        </a:solidFill>
                        <a:latin typeface="Cambria Math" panose="02040503050406030204" pitchFamily="18" charset="0"/>
                        <a:cs typeface="Times New Roman" panose="02020603050405020304" pitchFamily="18" charset="0"/>
                      </a:rPr>
                      <m:t>/</m:t>
                    </m:r>
                    <m:r>
                      <a:rPr lang="en-US" altLang="zh-CN" sz="2400" i="1" smtClean="0">
                        <a:solidFill>
                          <a:srgbClr val="C00000"/>
                        </a:solidFill>
                        <a:latin typeface="Cambria Math" panose="02040503050406030204" pitchFamily="18" charset="0"/>
                        <a:cs typeface="Times New Roman" panose="02020603050405020304" pitchFamily="18" charset="0"/>
                      </a:rPr>
                      <m:t>𝑀</m:t>
                    </m:r>
                    <m:r>
                      <a:rPr lang="en-US" altLang="zh-CN" sz="2400" i="1" smtClean="0">
                        <a:solidFill>
                          <a:srgbClr val="C00000"/>
                        </a:solidFill>
                        <a:latin typeface="Cambria Math" panose="02040503050406030204" pitchFamily="18" charset="0"/>
                        <a:cs typeface="Times New Roman" panose="02020603050405020304" pitchFamily="18" charset="0"/>
                      </a:rPr>
                      <m:t> </m:t>
                    </m:r>
                  </m:oMath>
                </a14:m>
                <a:r>
                  <a:rPr lang="en-US" altLang="zh-CN" sz="2400">
                    <a:latin typeface="Times New Roman" panose="02020603050405020304" pitchFamily="18" charset="0"/>
                    <a:cs typeface="Times New Roman" panose="02020603050405020304" pitchFamily="18" charset="0"/>
                  </a:rPr>
                  <a:t>, the number of </a:t>
                </a:r>
                <a:r>
                  <a:rPr lang="en-US" altLang="zh-CN" sz="2400">
                    <a:solidFill>
                      <a:srgbClr val="C00000"/>
                    </a:solidFill>
                    <a:latin typeface="Times New Roman" panose="02020603050405020304" pitchFamily="18" charset="0"/>
                    <a:cs typeface="Times New Roman" panose="02020603050405020304" pitchFamily="18" charset="0"/>
                  </a:rPr>
                  <a:t>discriminator iterations </a:t>
                </a:r>
                <a:r>
                  <a:rPr lang="en-US" altLang="zh-CN" sz="2400">
                    <a:latin typeface="Times New Roman" panose="02020603050405020304" pitchFamily="18" charset="0"/>
                    <a:cs typeface="Times New Roman" panose="02020603050405020304" pitchFamily="18" charset="0"/>
                  </a:rPr>
                  <a:t>in each inner loop </a:t>
                </a:r>
                <a14:m>
                  <m:oMath xmlns:m="http://schemas.openxmlformats.org/officeDocument/2006/math">
                    <m:r>
                      <a:rPr lang="en-US" altLang="zh-CN" sz="2400" i="1" smtClean="0">
                        <a:solidFill>
                          <a:srgbClr val="C00000"/>
                        </a:solidFill>
                        <a:latin typeface="Cambria Math" panose="02040503050406030204" pitchFamily="18" charset="0"/>
                        <a:cs typeface="Times New Roman" panose="02020603050405020304" pitchFamily="18" charset="0"/>
                      </a:rPr>
                      <m:t>𝑛</m:t>
                    </m:r>
                    <m:r>
                      <a:rPr lang="en-US" altLang="zh-CN" sz="2400" i="1" baseline="-25000">
                        <a:solidFill>
                          <a:srgbClr val="C00000"/>
                        </a:solidFill>
                        <a:latin typeface="Cambria Math" panose="02040503050406030204" pitchFamily="18" charset="0"/>
                        <a:cs typeface="Times New Roman" panose="02020603050405020304" pitchFamily="18" charset="0"/>
                      </a:rPr>
                      <m:t>𝑑</m:t>
                    </m:r>
                  </m:oMath>
                </a14:m>
                <a:r>
                  <a:rPr lang="en-US" altLang="zh-CN" sz="2400">
                    <a:latin typeface="Times New Roman" panose="02020603050405020304" pitchFamily="18" charset="0"/>
                    <a:cs typeface="Times New Roman" panose="02020603050405020304" pitchFamily="18" charset="0"/>
                  </a:rPr>
                  <a:t> and </a:t>
                </a:r>
                <a:r>
                  <a:rPr lang="en-US" altLang="zh-CN" sz="2400">
                    <a:solidFill>
                      <a:srgbClr val="C00000"/>
                    </a:solidFill>
                    <a:latin typeface="Times New Roman" panose="02020603050405020304" pitchFamily="18" charset="0"/>
                    <a:cs typeface="Times New Roman" panose="02020603050405020304" pitchFamily="18" charset="0"/>
                  </a:rPr>
                  <a:t>privacy violation </a:t>
                </a:r>
                <a14:m>
                  <m:oMath xmlns:m="http://schemas.openxmlformats.org/officeDocument/2006/math">
                    <m:r>
                      <a:rPr lang="en-US" altLang="zh-CN" sz="2400" i="1" smtClean="0">
                        <a:solidFill>
                          <a:srgbClr val="C00000"/>
                        </a:solidFill>
                        <a:latin typeface="Cambria Math" panose="02040503050406030204" pitchFamily="18" charset="0"/>
                        <a:cs typeface="Times New Roman" panose="02020603050405020304" pitchFamily="18" charset="0"/>
                      </a:rPr>
                      <m:t>𝛿</m:t>
                    </m:r>
                  </m:oMath>
                </a14:m>
                <a:r>
                  <a:rPr lang="en-US" altLang="zh-CN" sz="2400">
                    <a:latin typeface="Times New Roman" panose="02020603050405020304" pitchFamily="18" charset="0"/>
                    <a:cs typeface="Times New Roman" panose="02020603050405020304" pitchFamily="18" charset="0"/>
                  </a:rPr>
                  <a:t>, for any positive </a:t>
                </a:r>
                <a14:m>
                  <m:oMath xmlns:m="http://schemas.openxmlformats.org/officeDocument/2006/math">
                    <m:r>
                      <a:rPr lang="en-US" altLang="zh-CN" sz="2400" i="1" smtClean="0">
                        <a:solidFill>
                          <a:srgbClr val="C00000"/>
                        </a:solidFill>
                        <a:latin typeface="Cambria Math" panose="02040503050406030204" pitchFamily="18" charset="0"/>
                        <a:cs typeface="Times New Roman" panose="02020603050405020304" pitchFamily="18" charset="0"/>
                      </a:rPr>
                      <m:t>𝜀</m:t>
                    </m:r>
                  </m:oMath>
                </a14:m>
                <a:r>
                  <a:rPr lang="en-US" altLang="zh-CN" sz="2400">
                    <a:latin typeface="Times New Roman" panose="02020603050405020304" pitchFamily="18" charset="0"/>
                    <a:cs typeface="Times New Roman" panose="02020603050405020304" pitchFamily="18" charset="0"/>
                  </a:rPr>
                  <a:t>, the parameters of discriminator guarantee </a:t>
                </a:r>
                <a14:m>
                  <m:oMath xmlns:m="http://schemas.openxmlformats.org/officeDocument/2006/math">
                    <m:r>
                      <a:rPr lang="en-US" altLang="zh-CN" sz="2400" i="1" smtClean="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𝜀</m:t>
                    </m:r>
                    <m:r>
                      <a:rPr lang="en-US" altLang="zh-CN" sz="2400" i="1" smtClean="0">
                        <a:latin typeface="Cambria Math" panose="02040503050406030204" pitchFamily="18" charset="0"/>
                        <a:cs typeface="Times New Roman" panose="02020603050405020304" pitchFamily="18" charset="0"/>
                      </a:rPr>
                      <m:t>, </m:t>
                    </m:r>
                    <m:r>
                      <a:rPr lang="en-US" altLang="zh-CN" sz="2400" i="1">
                        <a:latin typeface="Cambria Math" panose="02040503050406030204" pitchFamily="18" charset="0"/>
                        <a:cs typeface="Times New Roman" panose="02020603050405020304" pitchFamily="18" charset="0"/>
                      </a:rPr>
                      <m:t>𝛿</m:t>
                    </m:r>
                    <m:r>
                      <a:rPr lang="en-US" altLang="zh-CN" sz="2400" i="1" smtClean="0">
                        <a:latin typeface="Cambria Math" panose="02040503050406030204" pitchFamily="18" charset="0"/>
                        <a:cs typeface="Times New Roman" panose="02020603050405020304" pitchFamily="18" charset="0"/>
                      </a:rPr>
                      <m:t>)−</m:t>
                    </m:r>
                  </m:oMath>
                </a14:m>
                <a:r>
                  <a:rPr lang="en-US" altLang="zh-CN" sz="2400">
                    <a:latin typeface="Times New Roman" panose="02020603050405020304" pitchFamily="18" charset="0"/>
                    <a:cs typeface="Times New Roman" panose="02020603050405020304" pitchFamily="18" charset="0"/>
                  </a:rPr>
                  <a:t>differential privacy with respect to all the data points used in that outer loop (</a:t>
                </a:r>
                <a:r>
                  <a:rPr lang="en-US" altLang="zh-CN" sz="2400">
                    <a:solidFill>
                      <a:srgbClr val="C00000"/>
                    </a:solidFill>
                    <a:latin typeface="Times New Roman" panose="02020603050405020304" pitchFamily="18" charset="0"/>
                    <a:cs typeface="Times New Roman" panose="02020603050405020304" pitchFamily="18" charset="0"/>
                  </a:rPr>
                  <a:t>fix </a:t>
                </a:r>
                <a14:m>
                  <m:oMath xmlns:m="http://schemas.openxmlformats.org/officeDocument/2006/math">
                    <m:r>
                      <a:rPr lang="en-US" altLang="zh-CN" sz="2400" i="1" smtClean="0">
                        <a:solidFill>
                          <a:srgbClr val="C00000"/>
                        </a:solidFill>
                        <a:latin typeface="Cambria Math" panose="02040503050406030204" pitchFamily="18" charset="0"/>
                        <a:cs typeface="Times New Roman" panose="02020603050405020304" pitchFamily="18" charset="0"/>
                      </a:rPr>
                      <m:t>𝑡</m:t>
                    </m:r>
                    <m:r>
                      <a:rPr lang="en-US" altLang="zh-CN" sz="2400" i="1" baseline="-25000">
                        <a:solidFill>
                          <a:srgbClr val="C00000"/>
                        </a:solidFill>
                        <a:latin typeface="Cambria Math" panose="02040503050406030204" pitchFamily="18" charset="0"/>
                        <a:cs typeface="Times New Roman" panose="02020603050405020304" pitchFamily="18" charset="0"/>
                      </a:rPr>
                      <m:t>1</m:t>
                    </m:r>
                  </m:oMath>
                </a14:m>
                <a:r>
                  <a:rPr lang="en-US" altLang="zh-CN" sz="2400">
                    <a:latin typeface="Times New Roman" panose="02020603050405020304" pitchFamily="18" charset="0"/>
                    <a:cs typeface="Times New Roman" panose="02020603050405020304" pitchFamily="18" charset="0"/>
                  </a:rPr>
                  <a:t>) if we choose:</a:t>
                </a:r>
                <a:endParaRPr lang="zh-CN" altLang="en-US" sz="240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C95967BF-7DDA-44F7-841B-38117F6D6461}"/>
                  </a:ext>
                </a:extLst>
              </p:cNvPr>
              <p:cNvSpPr txBox="1">
                <a:spLocks noRot="1" noChangeAspect="1" noMove="1" noResize="1" noEditPoints="1" noAdjustHandles="1" noChangeArrowheads="1" noChangeShapeType="1" noTextEdit="1"/>
              </p:cNvSpPr>
              <p:nvPr/>
            </p:nvSpPr>
            <p:spPr>
              <a:xfrm>
                <a:off x="278264" y="2870903"/>
                <a:ext cx="11367068" cy="2092881"/>
              </a:xfrm>
              <a:prstGeom prst="rect">
                <a:avLst/>
              </a:prstGeom>
              <a:blipFill>
                <a:blip r:embed="rId4"/>
                <a:stretch>
                  <a:fillRect l="-751" t="-2332" r="-858" b="-583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6CDDCFB8-EAE4-47C3-A31B-1A7BF37DF36B}"/>
              </a:ext>
            </a:extLst>
          </p:cNvPr>
          <p:cNvPicPr>
            <a:picLocks noChangeAspect="1"/>
          </p:cNvPicPr>
          <p:nvPr/>
        </p:nvPicPr>
        <p:blipFill>
          <a:blip r:embed="rId5"/>
          <a:stretch>
            <a:fillRect/>
          </a:stretch>
        </p:blipFill>
        <p:spPr>
          <a:xfrm>
            <a:off x="4712970" y="5066420"/>
            <a:ext cx="2766060" cy="868546"/>
          </a:xfrm>
          <a:prstGeom prst="rect">
            <a:avLst/>
          </a:prstGeom>
        </p:spPr>
      </p:pic>
    </p:spTree>
    <p:extLst>
      <p:ext uri="{BB962C8B-B14F-4D97-AF65-F5344CB8AC3E}">
        <p14:creationId xmlns:p14="http://schemas.microsoft.com/office/powerpoint/2010/main" val="390169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39EFB99-599A-4B5F-B699-C96CBA35CC9E}"/>
              </a:ext>
            </a:extLst>
          </p:cNvPr>
          <p:cNvSpPr>
            <a:spLocks noGrp="1"/>
          </p:cNvSpPr>
          <p:nvPr>
            <p:ph type="sldNum" sz="quarter" idx="12"/>
          </p:nvPr>
        </p:nvSpPr>
        <p:spPr/>
        <p:txBody>
          <a:bodyPr/>
          <a:lstStyle/>
          <a:p>
            <a:fld id="{75F37EE8-98CE-1B43-8FA2-856FBD00F454}" type="slidenum">
              <a:rPr lang="en-US" altLang="zh-CN" smtClean="0"/>
              <a:pPr/>
              <a:t>11</a:t>
            </a:fld>
            <a:endParaRPr kumimoji="1" lang="zh-CN" altLang="en-US"/>
          </a:p>
        </p:txBody>
      </p:sp>
      <p:sp>
        <p:nvSpPr>
          <p:cNvPr id="5" name="文本框 4">
            <a:extLst>
              <a:ext uri="{FF2B5EF4-FFF2-40B4-BE49-F238E27FC236}">
                <a16:creationId xmlns:a16="http://schemas.microsoft.com/office/drawing/2014/main" id="{4F420716-8270-47EF-9961-0B31FBC20225}"/>
              </a:ext>
            </a:extLst>
          </p:cNvPr>
          <p:cNvSpPr txBox="1"/>
          <p:nvPr/>
        </p:nvSpPr>
        <p:spPr>
          <a:xfrm>
            <a:off x="363415" y="269631"/>
            <a:ext cx="8280523"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r>
              <a:rPr lang="en-US" altLang="zh-CN">
                <a:solidFill>
                  <a:schemeClr val="accent1">
                    <a:lumMod val="50000"/>
                  </a:schemeClr>
                </a:solidFill>
              </a:rPr>
              <a:t>DPGAN</a:t>
            </a:r>
            <a:endParaRPr lang="en" altLang="zh-CN">
              <a:solidFill>
                <a:schemeClr val="accent1">
                  <a:lumMod val="50000"/>
                </a:schemeClr>
              </a:solidFill>
            </a:endParaRPr>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EA1B7EC1-42ED-4D15-9EBB-F6CE82F3CB65}"/>
                  </a:ext>
                </a:extLst>
              </p:cNvPr>
              <p:cNvGraphicFramePr>
                <a:graphicFrameLocks noGrp="1"/>
              </p:cNvGraphicFramePr>
              <p:nvPr>
                <p:extLst>
                  <p:ext uri="{D42A27DB-BD31-4B8C-83A1-F6EECF244321}">
                    <p14:modId xmlns:p14="http://schemas.microsoft.com/office/powerpoint/2010/main" val="2584695310"/>
                  </p:ext>
                </p:extLst>
              </p:nvPr>
            </p:nvGraphicFramePr>
            <p:xfrm>
              <a:off x="363415" y="977517"/>
              <a:ext cx="4850842" cy="5526359"/>
            </p:xfrm>
            <a:graphic>
              <a:graphicData uri="http://schemas.openxmlformats.org/drawingml/2006/table">
                <a:tbl>
                  <a:tblPr firstRow="1" bandRow="1">
                    <a:tableStyleId>{74C1A8A3-306A-4EB7-A6B1-4F7E0EB9C5D6}</a:tableStyleId>
                  </a:tblPr>
                  <a:tblGrid>
                    <a:gridCol w="1045828">
                      <a:extLst>
                        <a:ext uri="{9D8B030D-6E8A-4147-A177-3AD203B41FA5}">
                          <a16:colId xmlns:a16="http://schemas.microsoft.com/office/drawing/2014/main" val="294634421"/>
                        </a:ext>
                      </a:extLst>
                    </a:gridCol>
                    <a:gridCol w="3805014">
                      <a:extLst>
                        <a:ext uri="{9D8B030D-6E8A-4147-A177-3AD203B41FA5}">
                          <a16:colId xmlns:a16="http://schemas.microsoft.com/office/drawing/2014/main" val="1861017954"/>
                        </a:ext>
                      </a:extLst>
                    </a:gridCol>
                  </a:tblGrid>
                  <a:tr h="430612">
                    <a:tc>
                      <a:txBody>
                        <a:bodyPr/>
                        <a:lstStyle/>
                        <a:p>
                          <a:pPr algn="ctr"/>
                          <a:r>
                            <a:rPr lang="en-US" altLang="zh-CN">
                              <a:solidFill>
                                <a:schemeClr val="tx1"/>
                              </a:solidFill>
                            </a:rPr>
                            <a:t>symbol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instructions</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8307648"/>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𝛼</m:t>
                                </m:r>
                                <m:r>
                                  <a:rPr lang="en-US" altLang="zh-CN" sz="1400" baseline="-25000" smtClean="0">
                                    <a:latin typeface="Cambria Math" panose="02040503050406030204" pitchFamily="18" charset="0"/>
                                  </a:rPr>
                                  <m:t>𝑑</m:t>
                                </m:r>
                                <m:r>
                                  <a:rPr lang="zh-CN" altLang="en-US" sz="1400" smtClean="0">
                                    <a:latin typeface="Cambria Math" panose="02040503050406030204" pitchFamily="18" charset="0"/>
                                  </a:rPr>
                                  <m:t>，</m:t>
                                </m:r>
                                <m:r>
                                  <a:rPr lang="en-US" altLang="zh-CN" sz="1400" smtClean="0">
                                    <a:latin typeface="Cambria Math" panose="02040503050406030204" pitchFamily="18" charset="0"/>
                                  </a:rPr>
                                  <m:t>𝛼</m:t>
                                </m:r>
                                <m:r>
                                  <a:rPr lang="en-US" altLang="zh-CN" sz="1400" baseline="-25000" smtClean="0">
                                    <a:latin typeface="Cambria Math" panose="02040503050406030204" pitchFamily="18" charset="0"/>
                                  </a:rPr>
                                  <m:t>𝑔</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learning rate of discriminator and generator</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264570"/>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dk1"/>
                                    </a:solidFill>
                                    <a:latin typeface="Cambria Math" panose="02040503050406030204" pitchFamily="18" charset="0"/>
                                    <a:ea typeface="+mn-ea"/>
                                    <a:cs typeface="+mn-cs"/>
                                  </a:rPr>
                                  <m:t>𝑝</m:t>
                                </m:r>
                                <m:d>
                                  <m:dPr>
                                    <m:ctrlPr>
                                      <a:rPr lang="en-US" altLang="zh-CN" sz="1400" i="1" kern="1200" smtClean="0">
                                        <a:solidFill>
                                          <a:schemeClr val="dk1"/>
                                        </a:solidFill>
                                        <a:latin typeface="Cambria Math" panose="02040503050406030204" pitchFamily="18" charset="0"/>
                                        <a:ea typeface="+mn-ea"/>
                                        <a:cs typeface="+mn-cs"/>
                                      </a:rPr>
                                    </m:ctrlPr>
                                  </m:dPr>
                                  <m:e>
                                    <m:r>
                                      <a:rPr lang="en-US" altLang="zh-CN" sz="1400" i="1" kern="1200" smtClean="0">
                                        <a:solidFill>
                                          <a:schemeClr val="dk1"/>
                                        </a:solidFill>
                                        <a:latin typeface="Cambria Math" panose="02040503050406030204" pitchFamily="18" charset="0"/>
                                        <a:ea typeface="+mn-ea"/>
                                        <a:cs typeface="+mn-cs"/>
                                      </a:rPr>
                                      <m:t>𝑧</m:t>
                                    </m:r>
                                  </m:e>
                                </m:d>
                              </m:oMath>
                            </m:oMathPara>
                          </a14:m>
                          <a:endParaRPr lang="en-US" altLang="zh-CN" sz="1400" i="1" kern="1200">
                            <a:solidFill>
                              <a:schemeClr val="dk1"/>
                            </a:solidFill>
                            <a:latin typeface="Cambria Math" panose="02040503050406030204" pitchFamily="18" charset="0"/>
                            <a:ea typeface="+mn-ea"/>
                            <a:cs typeface="+mn-cs"/>
                          </a:endParaRPr>
                        </a:p>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dk1"/>
                                    </a:solidFill>
                                    <a:latin typeface="Cambria Math" panose="02040503050406030204" pitchFamily="18" charset="0"/>
                                    <a:ea typeface="+mn-ea"/>
                                    <a:cs typeface="+mn-cs"/>
                                  </a:rPr>
                                  <m:t>𝑝</m:t>
                                </m:r>
                                <m:r>
                                  <a:rPr lang="en-US" altLang="zh-CN" sz="1400" i="1" kern="1200" baseline="-25000" smtClean="0">
                                    <a:solidFill>
                                      <a:schemeClr val="dk1"/>
                                    </a:solidFill>
                                    <a:latin typeface="Cambria Math" panose="02040503050406030204" pitchFamily="18" charset="0"/>
                                    <a:ea typeface="+mn-ea"/>
                                    <a:cs typeface="+mn-cs"/>
                                  </a:rPr>
                                  <m:t>𝑑𝑎𝑡𝑎</m:t>
                                </m:r>
                                <m:r>
                                  <a:rPr lang="en-US" altLang="zh-CN" sz="1400" i="1" kern="1200" smtClean="0">
                                    <a:solidFill>
                                      <a:schemeClr val="dk1"/>
                                    </a:solidFill>
                                    <a:latin typeface="Cambria Math" panose="02040503050406030204" pitchFamily="18" charset="0"/>
                                    <a:ea typeface="+mn-ea"/>
                                    <a:cs typeface="+mn-cs"/>
                                  </a:rPr>
                                  <m:t>(</m:t>
                                </m:r>
                                <m:r>
                                  <a:rPr lang="en-US" altLang="zh-CN" sz="1400" i="1" kern="1200" smtClean="0">
                                    <a:solidFill>
                                      <a:schemeClr val="dk1"/>
                                    </a:solidFill>
                                    <a:latin typeface="Cambria Math" panose="02040503050406030204" pitchFamily="18" charset="0"/>
                                    <a:ea typeface="+mn-ea"/>
                                    <a:cs typeface="+mn-cs"/>
                                  </a:rPr>
                                  <m:t>𝑥</m:t>
                                </m:r>
                                <m:r>
                                  <a:rPr lang="en-US" altLang="zh-CN" sz="1400" i="1" kern="1200" smtClean="0">
                                    <a:solidFill>
                                      <a:schemeClr val="dk1"/>
                                    </a:solidFill>
                                    <a:latin typeface="Cambria Math" panose="02040503050406030204" pitchFamily="18" charset="0"/>
                                    <a:ea typeface="+mn-ea"/>
                                    <a:cs typeface="+mn-cs"/>
                                  </a:rPr>
                                  <m:t>)</m:t>
                                </m:r>
                              </m:oMath>
                            </m:oMathPara>
                          </a14:m>
                          <a:endParaRPr lang="en-US" altLang="zh-CN" sz="1400" kern="120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Noise distribution</a:t>
                          </a:r>
                          <a:r>
                            <a:rPr lang="zh-CN" altLang="en-US" sz="1400">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real data distribution</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179735"/>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𝑐</m:t>
                                </m:r>
                                <m:r>
                                  <a:rPr lang="en-US" altLang="zh-CN" sz="1400" baseline="-25000" smtClean="0">
                                    <a:latin typeface="Cambria Math" panose="02040503050406030204" pitchFamily="18" charset="0"/>
                                  </a:rPr>
                                  <m:t>𝑝</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parameter clip constant</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854653"/>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𝑐</m:t>
                                </m:r>
                                <m:r>
                                  <a:rPr lang="en-US" altLang="zh-CN" sz="1400" baseline="-25000" smtClean="0">
                                    <a:latin typeface="Cambria Math" panose="02040503050406030204" pitchFamily="18" charset="0"/>
                                  </a:rPr>
                                  <m:t>𝑔</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bound on the gradient of Wasserstein distance with respect to weights</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0987937"/>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𝑛</m:t>
                                </m:r>
                                <m:r>
                                  <a:rPr lang="en-US" altLang="zh-CN" sz="1400" baseline="-25000" smtClean="0">
                                    <a:latin typeface="Cambria Math" panose="02040503050406030204" pitchFamily="18" charset="0"/>
                                  </a:rPr>
                                  <m:t>𝑑</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 number of discriminator iterations per generator iteration</a:t>
                          </a:r>
                          <a:r>
                            <a:rPr lang="zh-CN" altLang="en-US" sz="1400">
                              <a:latin typeface="Times New Roman" panose="02020603050405020304" pitchFamily="18" charset="0"/>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1200536"/>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baseline="0" smtClean="0">
                                    <a:latin typeface="Cambria Math" panose="02040503050406030204" pitchFamily="18" charset="0"/>
                                  </a:rPr>
                                  <m:t>𝑛</m:t>
                                </m:r>
                                <m:r>
                                  <a:rPr lang="en-US" altLang="zh-CN" sz="1400" baseline="-25000" smtClean="0">
                                    <a:latin typeface="Cambria Math" panose="02040503050406030204" pitchFamily="18" charset="0"/>
                                  </a:rPr>
                                  <m:t>𝑔</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generator iteration</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285346"/>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dk1"/>
                                    </a:solidFill>
                                    <a:latin typeface="Cambria Math" panose="02040503050406030204" pitchFamily="18" charset="0"/>
                                    <a:ea typeface="+mn-ea"/>
                                    <a:cs typeface="+mn-cs"/>
                                  </a:rPr>
                                  <m:t>𝑚</m:t>
                                </m:r>
                              </m:oMath>
                            </m:oMathPara>
                          </a14:m>
                          <a:endParaRPr lang="zh-CN" altLang="en-US" sz="1400" kern="120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batch size</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8970200"/>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𝑀</m:t>
                                </m:r>
                              </m:oMath>
                            </m:oMathPara>
                          </a14:m>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total number of training data points in each discriminator iteration</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693200"/>
                      </a:ext>
                    </a:extLst>
                  </a:tr>
                  <a:tr h="439435">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𝜎</m:t>
                                </m:r>
                                <m:r>
                                  <a:rPr lang="en-US" altLang="zh-CN" sz="1400" baseline="-25000" smtClean="0">
                                    <a:latin typeface="Cambria Math" panose="02040503050406030204" pitchFamily="18" charset="0"/>
                                  </a:rPr>
                                  <m:t>𝑛</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 noisescale</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823174"/>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𝑤</m:t>
                                </m:r>
                                <m:r>
                                  <a:rPr lang="en-US" altLang="zh-CN" sz="1400" baseline="-25000" smtClean="0">
                                    <a:latin typeface="Cambria Math" panose="02040503050406030204" pitchFamily="18" charset="0"/>
                                  </a:rPr>
                                  <m:t>0</m:t>
                                </m:r>
                                <m:r>
                                  <a:rPr lang="zh-CN" altLang="en-US" sz="1400" smtClean="0">
                                    <a:latin typeface="Cambria Math" panose="02040503050406030204" pitchFamily="18" charset="0"/>
                                  </a:rPr>
                                  <m:t>，</m:t>
                                </m:r>
                                <m:r>
                                  <a:rPr lang="en-US" altLang="zh-CN" sz="1400" smtClean="0">
                                    <a:latin typeface="Cambria Math" panose="02040503050406030204" pitchFamily="18" charset="0"/>
                                  </a:rPr>
                                  <m:t>𝜃</m:t>
                                </m:r>
                                <m:r>
                                  <a:rPr lang="en-US" altLang="zh-CN" sz="1400" baseline="-25000" smtClean="0">
                                    <a:latin typeface="Cambria Math" panose="02040503050406030204" pitchFamily="18" charset="0"/>
                                  </a:rPr>
                                  <m:t>0</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discriminator parameters</a:t>
                          </a:r>
                          <a:r>
                            <a:rPr lang="zh-CN" altLang="en-US" sz="1400">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generator parameters</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0609575"/>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i="1" baseline="0" smtClean="0">
                                    <a:latin typeface="Cambria Math" panose="02040503050406030204" pitchFamily="18" charset="0"/>
                                    <a:cs typeface="Times New Roman" panose="02020603050405020304" pitchFamily="18" charset="0"/>
                                  </a:rPr>
                                  <m:t>𝑓</m:t>
                                </m:r>
                                <m:r>
                                  <a:rPr lang="en-US" altLang="zh-CN" sz="1400" i="1" baseline="-25000" smtClean="0">
                                    <a:latin typeface="Cambria Math" panose="02040503050406030204" pitchFamily="18" charset="0"/>
                                    <a:cs typeface="Times New Roman" panose="02020603050405020304" pitchFamily="18" charset="0"/>
                                  </a:rPr>
                                  <m:t>𝑤</m:t>
                                </m:r>
                                <m:r>
                                  <a:rPr lang="en-US" altLang="zh-CN" sz="1400" i="1" baseline="0" smtClean="0">
                                    <a:latin typeface="Cambria Math" panose="02040503050406030204" pitchFamily="18" charset="0"/>
                                    <a:cs typeface="Times New Roman" panose="02020603050405020304" pitchFamily="18" charset="0"/>
                                  </a:rPr>
                                  <m:t>(</m:t>
                                </m:r>
                                <m:r>
                                  <a:rPr lang="en-US" altLang="zh-CN" sz="1400" i="1" baseline="0" smtClean="0">
                                    <a:latin typeface="Cambria Math" panose="02040503050406030204" pitchFamily="18" charset="0"/>
                                    <a:cs typeface="Times New Roman" panose="02020603050405020304" pitchFamily="18" charset="0"/>
                                  </a:rPr>
                                  <m:t>𝑥</m:t>
                                </m:r>
                                <m:r>
                                  <a:rPr lang="en-US" altLang="zh-CN" sz="1400" i="1" baseline="0" smtClean="0">
                                    <a:latin typeface="Cambria Math" panose="02040503050406030204" pitchFamily="18" charset="0"/>
                                    <a:cs typeface="Times New Roman" panose="02020603050405020304" pitchFamily="18" charset="0"/>
                                  </a:rPr>
                                  <m:t>)</m:t>
                                </m:r>
                              </m:oMath>
                            </m:oMathPara>
                          </a14:m>
                          <a:endParaRPr lang="zh-CN" altLang="en-US" sz="1400" baseline="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400">
                              <a:latin typeface="Times New Roman" panose="02020603050405020304" pitchFamily="18" charset="0"/>
                              <a:cs typeface="Times New Roman" panose="02020603050405020304" pitchFamily="18" charset="0"/>
                            </a:rPr>
                            <a:t>discriminator</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2513340"/>
                      </a:ext>
                    </a:extLst>
                  </a:tr>
                </a:tbl>
              </a:graphicData>
            </a:graphic>
          </p:graphicFrame>
        </mc:Choice>
        <mc:Fallback xmlns="">
          <p:graphicFrame>
            <p:nvGraphicFramePr>
              <p:cNvPr id="6" name="表格 6">
                <a:extLst>
                  <a:ext uri="{FF2B5EF4-FFF2-40B4-BE49-F238E27FC236}">
                    <a16:creationId xmlns:a16="http://schemas.microsoft.com/office/drawing/2014/main" id="{EA1B7EC1-42ED-4D15-9EBB-F6CE82F3CB65}"/>
                  </a:ext>
                </a:extLst>
              </p:cNvPr>
              <p:cNvGraphicFramePr>
                <a:graphicFrameLocks noGrp="1"/>
              </p:cNvGraphicFramePr>
              <p:nvPr>
                <p:extLst>
                  <p:ext uri="{D42A27DB-BD31-4B8C-83A1-F6EECF244321}">
                    <p14:modId xmlns:p14="http://schemas.microsoft.com/office/powerpoint/2010/main" val="2584695310"/>
                  </p:ext>
                </p:extLst>
              </p:nvPr>
            </p:nvGraphicFramePr>
            <p:xfrm>
              <a:off x="363415" y="977517"/>
              <a:ext cx="4850842" cy="5526359"/>
            </p:xfrm>
            <a:graphic>
              <a:graphicData uri="http://schemas.openxmlformats.org/drawingml/2006/table">
                <a:tbl>
                  <a:tblPr firstRow="1" bandRow="1">
                    <a:tableStyleId>{74C1A8A3-306A-4EB7-A6B1-4F7E0EB9C5D6}</a:tableStyleId>
                  </a:tblPr>
                  <a:tblGrid>
                    <a:gridCol w="1045828">
                      <a:extLst>
                        <a:ext uri="{9D8B030D-6E8A-4147-A177-3AD203B41FA5}">
                          <a16:colId xmlns:a16="http://schemas.microsoft.com/office/drawing/2014/main" val="294634421"/>
                        </a:ext>
                      </a:extLst>
                    </a:gridCol>
                    <a:gridCol w="3805014">
                      <a:extLst>
                        <a:ext uri="{9D8B030D-6E8A-4147-A177-3AD203B41FA5}">
                          <a16:colId xmlns:a16="http://schemas.microsoft.com/office/drawing/2014/main" val="1861017954"/>
                        </a:ext>
                      </a:extLst>
                    </a:gridCol>
                  </a:tblGrid>
                  <a:tr h="430612">
                    <a:tc>
                      <a:txBody>
                        <a:bodyPr/>
                        <a:lstStyle/>
                        <a:p>
                          <a:pPr algn="ctr"/>
                          <a:r>
                            <a:rPr lang="en-US" altLang="zh-CN">
                              <a:solidFill>
                                <a:schemeClr val="tx1"/>
                              </a:solidFill>
                            </a:rPr>
                            <a:t>symbol</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rPr>
                            <a:t>instructions</a:t>
                          </a: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8307648"/>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102857" r="-364535" b="-1097143"/>
                          </a:stretch>
                        </a:blipFill>
                      </a:tcPr>
                    </a:tc>
                    <a:tc>
                      <a:txBody>
                        <a:bodyPr/>
                        <a:lstStyle/>
                        <a:p>
                          <a:pPr algn="l"/>
                          <a:r>
                            <a:rPr lang="en-US" altLang="zh-CN" sz="1400">
                              <a:latin typeface="Times New Roman" panose="02020603050405020304" pitchFamily="18" charset="0"/>
                              <a:cs typeface="Times New Roman" panose="02020603050405020304" pitchFamily="18" charset="0"/>
                            </a:rPr>
                            <a:t>learning rate of discriminator and generator</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264570"/>
                      </a:ext>
                    </a:extLst>
                  </a:tr>
                  <a:tr h="5181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167059" r="-364535" b="-803529"/>
                          </a:stretch>
                        </a:blipFill>
                      </a:tcPr>
                    </a:tc>
                    <a:tc>
                      <a:txBody>
                        <a:bodyPr/>
                        <a:lstStyle/>
                        <a:p>
                          <a:pPr algn="l"/>
                          <a:r>
                            <a:rPr lang="en-US" altLang="zh-CN" sz="1400">
                              <a:latin typeface="Times New Roman" panose="02020603050405020304" pitchFamily="18" charset="0"/>
                              <a:cs typeface="Times New Roman" panose="02020603050405020304" pitchFamily="18" charset="0"/>
                            </a:rPr>
                            <a:t>Noise distribution</a:t>
                          </a:r>
                          <a:r>
                            <a:rPr lang="zh-CN" altLang="en-US" sz="1400">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real data distribution</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179735"/>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319718" r="-364535" b="-861972"/>
                          </a:stretch>
                        </a:blipFill>
                      </a:tcPr>
                    </a:tc>
                    <a:tc>
                      <a:txBody>
                        <a:bodyPr/>
                        <a:lstStyle/>
                        <a:p>
                          <a:pPr algn="l"/>
                          <a:r>
                            <a:rPr lang="en-US" altLang="zh-CN" sz="1400">
                              <a:latin typeface="Times New Roman" panose="02020603050405020304" pitchFamily="18" charset="0"/>
                              <a:cs typeface="Times New Roman" panose="02020603050405020304" pitchFamily="18" charset="0"/>
                            </a:rPr>
                            <a:t>parameter clip constant</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854653"/>
                      </a:ext>
                    </a:extLst>
                  </a:tr>
                  <a:tr h="5181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350588" r="-364535" b="-620000"/>
                          </a:stretch>
                        </a:blipFill>
                      </a:tcPr>
                    </a:tc>
                    <a:tc>
                      <a:txBody>
                        <a:bodyPr/>
                        <a:lstStyle/>
                        <a:p>
                          <a:pPr algn="l"/>
                          <a:r>
                            <a:rPr lang="en-US" altLang="zh-CN" sz="1400">
                              <a:latin typeface="Times New Roman" panose="02020603050405020304" pitchFamily="18" charset="0"/>
                              <a:cs typeface="Times New Roman" panose="02020603050405020304" pitchFamily="18" charset="0"/>
                            </a:rPr>
                            <a:t>bound on the gradient of Wasserstein distance with respect to weights</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0987937"/>
                      </a:ext>
                    </a:extLst>
                  </a:tr>
                  <a:tr h="5181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450588" r="-364535" b="-520000"/>
                          </a:stretch>
                        </a:blipFill>
                      </a:tcPr>
                    </a:tc>
                    <a:tc>
                      <a:txBody>
                        <a:bodyPr/>
                        <a:lstStyle/>
                        <a:p>
                          <a:pPr algn="l"/>
                          <a:r>
                            <a:rPr lang="en-US" altLang="zh-CN" sz="1400">
                              <a:latin typeface="Times New Roman" panose="02020603050405020304" pitchFamily="18" charset="0"/>
                              <a:cs typeface="Times New Roman" panose="02020603050405020304" pitchFamily="18" charset="0"/>
                            </a:rPr>
                            <a:t> number of discriminator iterations per generator iteration</a:t>
                          </a:r>
                          <a:r>
                            <a:rPr lang="zh-CN" altLang="en-US" sz="1400">
                              <a:latin typeface="Times New Roman" panose="02020603050405020304" pitchFamily="18" charset="0"/>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1200536"/>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659155" r="-364535" b="-522535"/>
                          </a:stretch>
                        </a:blipFill>
                      </a:tcPr>
                    </a:tc>
                    <a:tc>
                      <a:txBody>
                        <a:bodyPr/>
                        <a:lstStyle/>
                        <a:p>
                          <a:pPr algn="l"/>
                          <a:r>
                            <a:rPr lang="en-US" altLang="zh-CN" sz="1400">
                              <a:latin typeface="Times New Roman" panose="02020603050405020304" pitchFamily="18" charset="0"/>
                              <a:cs typeface="Times New Roman" panose="02020603050405020304" pitchFamily="18" charset="0"/>
                            </a:rPr>
                            <a:t>generator iteration</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285346"/>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770000" r="-364535" b="-430000"/>
                          </a:stretch>
                        </a:blipFill>
                      </a:tcPr>
                    </a:tc>
                    <a:tc>
                      <a:txBody>
                        <a:bodyPr/>
                        <a:lstStyle/>
                        <a:p>
                          <a:pPr algn="l"/>
                          <a:r>
                            <a:rPr lang="en-US" altLang="zh-CN" sz="1400">
                              <a:latin typeface="Times New Roman" panose="02020603050405020304" pitchFamily="18" charset="0"/>
                              <a:cs typeface="Times New Roman" panose="02020603050405020304" pitchFamily="18" charset="0"/>
                            </a:rPr>
                            <a:t>batch size</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8970200"/>
                      </a:ext>
                    </a:extLst>
                  </a:tr>
                  <a:tr h="5181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708140" r="-364535" b="-250000"/>
                          </a:stretch>
                        </a:blipFill>
                      </a:tcPr>
                    </a:tc>
                    <a:tc>
                      <a:txBody>
                        <a:bodyPr/>
                        <a:lstStyle/>
                        <a:p>
                          <a:pPr algn="l"/>
                          <a:r>
                            <a:rPr lang="en-US" altLang="zh-CN" sz="1400">
                              <a:latin typeface="Times New Roman" panose="02020603050405020304" pitchFamily="18" charset="0"/>
                              <a:cs typeface="Times New Roman" panose="02020603050405020304" pitchFamily="18" charset="0"/>
                            </a:rPr>
                            <a:t>total number of training data points in each discriminator iteration</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693200"/>
                      </a:ext>
                    </a:extLst>
                  </a:tr>
                  <a:tr h="43943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965278" r="-364535" b="-198611"/>
                          </a:stretch>
                        </a:blipFill>
                      </a:tcPr>
                    </a:tc>
                    <a:tc>
                      <a:txBody>
                        <a:bodyPr/>
                        <a:lstStyle/>
                        <a:p>
                          <a:pPr algn="l"/>
                          <a:r>
                            <a:rPr lang="en-US" altLang="zh-CN" sz="1400">
                              <a:latin typeface="Times New Roman" panose="02020603050405020304" pitchFamily="18" charset="0"/>
                              <a:cs typeface="Times New Roman" panose="02020603050405020304" pitchFamily="18" charset="0"/>
                            </a:rPr>
                            <a:t> noisescale</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823174"/>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1095714" r="-364535" b="-104286"/>
                          </a:stretch>
                        </a:blipFill>
                      </a:tcPr>
                    </a:tc>
                    <a:tc>
                      <a:txBody>
                        <a:bodyPr/>
                        <a:lstStyle/>
                        <a:p>
                          <a:pPr algn="l"/>
                          <a:r>
                            <a:rPr lang="en-US" altLang="zh-CN" sz="1400">
                              <a:latin typeface="Times New Roman" panose="02020603050405020304" pitchFamily="18" charset="0"/>
                              <a:cs typeface="Times New Roman" panose="02020603050405020304" pitchFamily="18" charset="0"/>
                            </a:rPr>
                            <a:t>discriminator parameters</a:t>
                          </a:r>
                          <a:r>
                            <a:rPr lang="zh-CN" altLang="en-US" sz="1400">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generator parameters</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0609575"/>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1" t="-1178873" r="-364535" b="-2817"/>
                          </a:stretch>
                        </a:blipFill>
                      </a:tcPr>
                    </a:tc>
                    <a:tc>
                      <a:txBody>
                        <a:bodyPr/>
                        <a:lstStyle/>
                        <a:p>
                          <a:pPr algn="l"/>
                          <a:r>
                            <a:rPr lang="en-US" altLang="zh-CN" sz="1400">
                              <a:latin typeface="Times New Roman" panose="02020603050405020304" pitchFamily="18" charset="0"/>
                              <a:cs typeface="Times New Roman" panose="02020603050405020304" pitchFamily="18" charset="0"/>
                            </a:rPr>
                            <a:t>discriminator</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2513340"/>
                      </a:ext>
                    </a:extLst>
                  </a:tr>
                </a:tbl>
              </a:graphicData>
            </a:graphic>
          </p:graphicFrame>
        </mc:Fallback>
      </mc:AlternateContent>
      <p:pic>
        <p:nvPicPr>
          <p:cNvPr id="7" name="图片 6">
            <a:extLst>
              <a:ext uri="{FF2B5EF4-FFF2-40B4-BE49-F238E27FC236}">
                <a16:creationId xmlns:a16="http://schemas.microsoft.com/office/drawing/2014/main" id="{2C1E9440-9EF9-4F2E-862C-2599724D5274}"/>
              </a:ext>
            </a:extLst>
          </p:cNvPr>
          <p:cNvPicPr>
            <a:picLocks noChangeAspect="1"/>
          </p:cNvPicPr>
          <p:nvPr/>
        </p:nvPicPr>
        <p:blipFill rotWithShape="1">
          <a:blip r:embed="rId4"/>
          <a:srcRect t="30504" r="5332" b="1463"/>
          <a:stretch/>
        </p:blipFill>
        <p:spPr>
          <a:xfrm>
            <a:off x="5484365" y="1384130"/>
            <a:ext cx="6228663" cy="4613900"/>
          </a:xfrm>
          <a:prstGeom prst="rect">
            <a:avLst/>
          </a:prstGeom>
          <a:ln>
            <a:solidFill>
              <a:schemeClr val="tx1"/>
            </a:solidFill>
          </a:ln>
        </p:spPr>
      </p:pic>
    </p:spTree>
    <p:extLst>
      <p:ext uri="{BB962C8B-B14F-4D97-AF65-F5344CB8AC3E}">
        <p14:creationId xmlns:p14="http://schemas.microsoft.com/office/powerpoint/2010/main" val="8151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39EFB99-599A-4B5F-B699-C96CBA35CC9E}"/>
              </a:ext>
            </a:extLst>
          </p:cNvPr>
          <p:cNvSpPr>
            <a:spLocks noGrp="1"/>
          </p:cNvSpPr>
          <p:nvPr>
            <p:ph type="sldNum" sz="quarter" idx="12"/>
          </p:nvPr>
        </p:nvSpPr>
        <p:spPr/>
        <p:txBody>
          <a:bodyPr/>
          <a:lstStyle/>
          <a:p>
            <a:fld id="{75F37EE8-98CE-1B43-8FA2-856FBD00F454}" type="slidenum">
              <a:rPr lang="en-US" altLang="zh-CN" smtClean="0"/>
              <a:pPr/>
              <a:t>12</a:t>
            </a:fld>
            <a:endParaRPr kumimoji="1" lang="zh-CN" altLang="en-US"/>
          </a:p>
        </p:txBody>
      </p:sp>
      <p:sp>
        <p:nvSpPr>
          <p:cNvPr id="5" name="文本框 4">
            <a:extLst>
              <a:ext uri="{FF2B5EF4-FFF2-40B4-BE49-F238E27FC236}">
                <a16:creationId xmlns:a16="http://schemas.microsoft.com/office/drawing/2014/main" id="{4F420716-8270-47EF-9961-0B31FBC20225}"/>
              </a:ext>
            </a:extLst>
          </p:cNvPr>
          <p:cNvSpPr txBox="1"/>
          <p:nvPr/>
        </p:nvSpPr>
        <p:spPr>
          <a:xfrm>
            <a:off x="363415" y="269631"/>
            <a:ext cx="10133524"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r>
              <a:rPr lang="en-US" altLang="zh-CN">
                <a:solidFill>
                  <a:schemeClr val="accent1">
                    <a:lumMod val="50000"/>
                  </a:schemeClr>
                </a:solidFill>
              </a:rPr>
              <a:t>Differences between DPSGD and DPGAN</a:t>
            </a:r>
            <a:endParaRPr lang="en" altLang="zh-CN">
              <a:solidFill>
                <a:schemeClr val="accent1">
                  <a:lumMod val="50000"/>
                </a:schemeClr>
              </a:solidFill>
            </a:endParaRPr>
          </a:p>
        </p:txBody>
      </p:sp>
      <p:pic>
        <p:nvPicPr>
          <p:cNvPr id="7" name="图片 6">
            <a:extLst>
              <a:ext uri="{FF2B5EF4-FFF2-40B4-BE49-F238E27FC236}">
                <a16:creationId xmlns:a16="http://schemas.microsoft.com/office/drawing/2014/main" id="{2C1E9440-9EF9-4F2E-862C-2599724D5274}"/>
              </a:ext>
            </a:extLst>
          </p:cNvPr>
          <p:cNvPicPr>
            <a:picLocks noChangeAspect="1"/>
          </p:cNvPicPr>
          <p:nvPr/>
        </p:nvPicPr>
        <p:blipFill rotWithShape="1">
          <a:blip r:embed="rId3"/>
          <a:srcRect t="30504" r="5332" b="1463"/>
          <a:stretch/>
        </p:blipFill>
        <p:spPr>
          <a:xfrm>
            <a:off x="5924939" y="1380391"/>
            <a:ext cx="6060232" cy="4489134"/>
          </a:xfrm>
          <a:prstGeom prst="rect">
            <a:avLst/>
          </a:prstGeom>
          <a:ln>
            <a:solidFill>
              <a:schemeClr val="tx1"/>
            </a:solidFill>
          </a:ln>
        </p:spPr>
      </p:pic>
      <p:pic>
        <p:nvPicPr>
          <p:cNvPr id="8" name="图片 7">
            <a:extLst>
              <a:ext uri="{FF2B5EF4-FFF2-40B4-BE49-F238E27FC236}">
                <a16:creationId xmlns:a16="http://schemas.microsoft.com/office/drawing/2014/main" id="{02511522-0C04-43FC-84C1-C5DD24470006}"/>
              </a:ext>
            </a:extLst>
          </p:cNvPr>
          <p:cNvPicPr>
            <a:picLocks noChangeAspect="1"/>
          </p:cNvPicPr>
          <p:nvPr/>
        </p:nvPicPr>
        <p:blipFill>
          <a:blip r:embed="rId4"/>
          <a:stretch>
            <a:fillRect/>
          </a:stretch>
        </p:blipFill>
        <p:spPr>
          <a:xfrm>
            <a:off x="240746" y="1362969"/>
            <a:ext cx="5581553" cy="4564082"/>
          </a:xfrm>
          <a:prstGeom prst="rect">
            <a:avLst/>
          </a:prstGeom>
        </p:spPr>
      </p:pic>
      <p:sp>
        <p:nvSpPr>
          <p:cNvPr id="2" name="矩形 1">
            <a:extLst>
              <a:ext uri="{FF2B5EF4-FFF2-40B4-BE49-F238E27FC236}">
                <a16:creationId xmlns:a16="http://schemas.microsoft.com/office/drawing/2014/main" id="{2CE78169-9B01-4857-A61B-C61E69436E5E}"/>
              </a:ext>
            </a:extLst>
          </p:cNvPr>
          <p:cNvSpPr/>
          <p:nvPr/>
        </p:nvSpPr>
        <p:spPr>
          <a:xfrm>
            <a:off x="6204857" y="1922104"/>
            <a:ext cx="2360645" cy="5038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5385B13-B348-49AC-BDC6-EF5368087D56}"/>
              </a:ext>
            </a:extLst>
          </p:cNvPr>
          <p:cNvSpPr/>
          <p:nvPr/>
        </p:nvSpPr>
        <p:spPr>
          <a:xfrm>
            <a:off x="6767804" y="3376124"/>
            <a:ext cx="3925078" cy="33745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19A008A-090A-492C-A68D-830490FC2D7E}"/>
              </a:ext>
            </a:extLst>
          </p:cNvPr>
          <p:cNvSpPr/>
          <p:nvPr/>
        </p:nvSpPr>
        <p:spPr>
          <a:xfrm>
            <a:off x="8798766" y="3713582"/>
            <a:ext cx="1968764" cy="27476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F4A1BE1-76D6-413E-832F-93218C0EF3E0}"/>
              </a:ext>
            </a:extLst>
          </p:cNvPr>
          <p:cNvSpPr/>
          <p:nvPr/>
        </p:nvSpPr>
        <p:spPr>
          <a:xfrm>
            <a:off x="6727362" y="3988343"/>
            <a:ext cx="2967144" cy="33745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E2DAABA-42E7-4A55-AC1F-F41A35D0119F}"/>
              </a:ext>
            </a:extLst>
          </p:cNvPr>
          <p:cNvSpPr/>
          <p:nvPr/>
        </p:nvSpPr>
        <p:spPr>
          <a:xfrm>
            <a:off x="432319" y="2662333"/>
            <a:ext cx="1461795" cy="2954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349FA19-4461-4D13-90F1-719DAFA6CD1C}"/>
              </a:ext>
            </a:extLst>
          </p:cNvPr>
          <p:cNvSpPr/>
          <p:nvPr/>
        </p:nvSpPr>
        <p:spPr>
          <a:xfrm>
            <a:off x="668694" y="4109433"/>
            <a:ext cx="3194179" cy="2954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74DBBCC-22AE-4B51-8A92-651B9EC06ACE}"/>
              </a:ext>
            </a:extLst>
          </p:cNvPr>
          <p:cNvSpPr/>
          <p:nvPr/>
        </p:nvSpPr>
        <p:spPr>
          <a:xfrm>
            <a:off x="668693" y="5094514"/>
            <a:ext cx="1589315" cy="2192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688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3E762BD2-58AA-4771-9AF8-3FB7CE79D204}"/>
                  </a:ext>
                </a:extLst>
              </p:cNvPr>
              <p:cNvGraphicFramePr>
                <a:graphicFrameLocks noGrp="1"/>
              </p:cNvGraphicFramePr>
              <p:nvPr>
                <p:extLst>
                  <p:ext uri="{D42A27DB-BD31-4B8C-83A1-F6EECF244321}">
                    <p14:modId xmlns:p14="http://schemas.microsoft.com/office/powerpoint/2010/main" val="3360167833"/>
                  </p:ext>
                </p:extLst>
              </p:nvPr>
            </p:nvGraphicFramePr>
            <p:xfrm>
              <a:off x="481955" y="1618438"/>
              <a:ext cx="2183842" cy="3963056"/>
            </p:xfrm>
            <a:graphic>
              <a:graphicData uri="http://schemas.openxmlformats.org/drawingml/2006/table">
                <a:tbl>
                  <a:tblPr firstRow="1" bandRow="1">
                    <a:tableStyleId>{74C1A8A3-306A-4EB7-A6B1-4F7E0EB9C5D6}</a:tableStyleId>
                  </a:tblPr>
                  <a:tblGrid>
                    <a:gridCol w="802911">
                      <a:extLst>
                        <a:ext uri="{9D8B030D-6E8A-4147-A177-3AD203B41FA5}">
                          <a16:colId xmlns:a16="http://schemas.microsoft.com/office/drawing/2014/main" val="294634421"/>
                        </a:ext>
                      </a:extLst>
                    </a:gridCol>
                    <a:gridCol w="1380931">
                      <a:extLst>
                        <a:ext uri="{9D8B030D-6E8A-4147-A177-3AD203B41FA5}">
                          <a16:colId xmlns:a16="http://schemas.microsoft.com/office/drawing/2014/main" val="1861017954"/>
                        </a:ext>
                      </a:extLst>
                    </a:gridCol>
                  </a:tblGrid>
                  <a:tr h="430612">
                    <a:tc>
                      <a:txBody>
                        <a:bodyPr/>
                        <a:lstStyle/>
                        <a:p>
                          <a:pPr algn="ctr"/>
                          <a:r>
                            <a:rPr lang="en-US" altLang="zh-CN" sz="1400">
                              <a:solidFill>
                                <a:schemeClr val="tx1"/>
                              </a:solidFill>
                              <a:latin typeface="Times New Roman" panose="02020603050405020304" pitchFamily="18" charset="0"/>
                              <a:cs typeface="Times New Roman" panose="02020603050405020304" pitchFamily="18" charset="0"/>
                            </a:rPr>
                            <a:t>param</a:t>
                          </a:r>
                          <a:endParaRPr lang="zh-CN" altLang="en-US" sz="14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solidFill>
                                <a:schemeClr val="tx1"/>
                              </a:solidFill>
                              <a:latin typeface="Times New Roman" panose="02020603050405020304" pitchFamily="18" charset="0"/>
                              <a:cs typeface="Times New Roman" panose="02020603050405020304" pitchFamily="18" charset="0"/>
                            </a:rPr>
                            <a:t>value</a:t>
                          </a:r>
                          <a:endParaRPr lang="zh-CN" altLang="en-US" sz="14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8307648"/>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𝛼</m:t>
                                </m:r>
                                <m:r>
                                  <a:rPr lang="en-US" altLang="zh-CN" sz="1400" baseline="-25000" smtClean="0">
                                    <a:latin typeface="Cambria Math" panose="02040503050406030204" pitchFamily="18" charset="0"/>
                                  </a:rPr>
                                  <m:t>𝑑</m:t>
                                </m:r>
                                <m:r>
                                  <a:rPr lang="zh-CN" altLang="en-US" sz="1400" smtClean="0">
                                    <a:latin typeface="Cambria Math" panose="02040503050406030204" pitchFamily="18" charset="0"/>
                                  </a:rPr>
                                  <m:t>，</m:t>
                                </m:r>
                                <m:r>
                                  <a:rPr lang="en-US" altLang="zh-CN" sz="1400" smtClean="0">
                                    <a:latin typeface="Cambria Math" panose="02040503050406030204" pitchFamily="18" charset="0"/>
                                  </a:rPr>
                                  <m:t>𝛼</m:t>
                                </m:r>
                                <m:r>
                                  <a:rPr lang="en-US" altLang="zh-CN" sz="1400" baseline="-25000" smtClean="0">
                                    <a:latin typeface="Cambria Math" panose="02040503050406030204" pitchFamily="18" charset="0"/>
                                  </a:rPr>
                                  <m:t>𝑔</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latin typeface="Times New Roman" panose="02020603050405020304" pitchFamily="18" charset="0"/>
                              <a:cs typeface="Times New Roman" panose="02020603050405020304" pitchFamily="18" charset="0"/>
                            </a:rPr>
                            <a:t>5e-5</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264570"/>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𝑐</m:t>
                                </m:r>
                                <m:r>
                                  <a:rPr lang="en-US" altLang="zh-CN" sz="1400" baseline="-25000" smtClean="0">
                                    <a:latin typeface="Cambria Math" panose="02040503050406030204" pitchFamily="18" charset="0"/>
                                  </a:rPr>
                                  <m:t>𝑝</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latin typeface="Times New Roman" panose="02020603050405020304" pitchFamily="18" charset="0"/>
                              <a:cs typeface="Times New Roman" panose="02020603050405020304" pitchFamily="18" charset="0"/>
                            </a:rPr>
                            <a:t>1e-2</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854653"/>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𝑛</m:t>
                                </m:r>
                                <m:r>
                                  <a:rPr lang="en-US" altLang="zh-CN" sz="1400" baseline="-25000" smtClean="0">
                                    <a:latin typeface="Cambria Math" panose="02040503050406030204" pitchFamily="18" charset="0"/>
                                  </a:rPr>
                                  <m:t>𝑑</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latin typeface="Times New Roman" panose="02020603050405020304" pitchFamily="18" charset="0"/>
                              <a:cs typeface="Times New Roman" panose="02020603050405020304" pitchFamily="18" charset="0"/>
                            </a:rPr>
                            <a:t> 5</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1200536"/>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baseline="0" smtClean="0">
                                    <a:latin typeface="Cambria Math" panose="02040503050406030204" pitchFamily="18" charset="0"/>
                                  </a:rPr>
                                  <m:t>𝑛</m:t>
                                </m:r>
                                <m:r>
                                  <a:rPr lang="en-US" altLang="zh-CN" sz="1400" baseline="-25000" smtClean="0">
                                    <a:latin typeface="Cambria Math" panose="02040503050406030204" pitchFamily="18" charset="0"/>
                                  </a:rPr>
                                  <m:t>𝑔</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latin typeface="Times New Roman" panose="02020603050405020304" pitchFamily="18" charset="0"/>
                              <a:cs typeface="Times New Roman" panose="02020603050405020304" pitchFamily="18" charset="0"/>
                            </a:rPr>
                            <a:t>500000</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285346"/>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i="1" kern="1200" smtClean="0">
                                    <a:solidFill>
                                      <a:schemeClr val="dk1"/>
                                    </a:solidFill>
                                    <a:latin typeface="Cambria Math" panose="02040503050406030204" pitchFamily="18" charset="0"/>
                                    <a:ea typeface="+mn-ea"/>
                                    <a:cs typeface="+mn-cs"/>
                                  </a:rPr>
                                  <m:t>𝑚</m:t>
                                </m:r>
                              </m:oMath>
                            </m:oMathPara>
                          </a14:m>
                          <a:endParaRPr lang="zh-CN" altLang="en-US" sz="1400" kern="120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latin typeface="Times New Roman" panose="02020603050405020304" pitchFamily="18" charset="0"/>
                              <a:cs typeface="Times New Roman" panose="02020603050405020304" pitchFamily="18" charset="0"/>
                            </a:rPr>
                            <a:t>64</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8970200"/>
                      </a:ext>
                    </a:extLst>
                  </a:tr>
                  <a:tr h="430612">
                    <a:tc>
                      <a:txBody>
                        <a:bodyPr/>
                        <a:lstStyle/>
                        <a:p>
                          <a:pPr algn="ctr"/>
                          <a14:m>
                            <m:oMathPara xmlns:m="http://schemas.openxmlformats.org/officeDocument/2006/math">
                              <m:oMathParaPr>
                                <m:jc m:val="centerGroup"/>
                              </m:oMathParaPr>
                              <m:oMath xmlns:m="http://schemas.openxmlformats.org/officeDocument/2006/math">
                                <m:r>
                                  <a:rPr lang="en-US" altLang="zh-CN" sz="1400" smtClean="0">
                                    <a:latin typeface="Cambria Math" panose="02040503050406030204" pitchFamily="18" charset="0"/>
                                  </a:rPr>
                                  <m:t>𝑀</m:t>
                                </m:r>
                              </m:oMath>
                            </m:oMathPara>
                          </a14:m>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latin typeface="Times New Roman" panose="02020603050405020304" pitchFamily="18" charset="0"/>
                              <a:cs typeface="Times New Roman" panose="02020603050405020304" pitchFamily="18" charset="0"/>
                            </a:rPr>
                            <a:t>60000</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693200"/>
                      </a:ext>
                    </a:extLst>
                  </a:tr>
                  <a:tr h="0">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400" i="1" smtClean="0">
                                    <a:latin typeface="Cambria Math" panose="02040503050406030204" pitchFamily="18" charset="0"/>
                                  </a:rPr>
                                  <m:t>z</m:t>
                                </m:r>
                              </m:oMath>
                            </m:oMathPara>
                          </a14:m>
                          <a:endParaRPr lang="zh-CN" altLang="en-US" sz="1400" baseline="-25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latin typeface="Times New Roman" panose="02020603050405020304" pitchFamily="18" charset="0"/>
                              <a:cs typeface="Times New Roman" panose="02020603050405020304" pitchFamily="18" charset="0"/>
                            </a:rPr>
                            <a:t>Length=100</a:t>
                          </a:r>
                        </a:p>
                        <a:p>
                          <a:pPr algn="ctr"/>
                          <a14:m>
                            <m:oMathPara xmlns:m="http://schemas.openxmlformats.org/officeDocument/2006/math">
                              <m:oMathParaPr>
                                <m:jc m:val="center"/>
                              </m:oMathParaPr>
                              <m:oMath xmlns:m="http://schemas.openxmlformats.org/officeDocument/2006/math">
                                <m:r>
                                  <a:rPr lang="zh-CN" altLang="en-US" sz="1400" i="1" smtClean="0">
                                    <a:latin typeface="Cambria Math" panose="02040503050406030204" pitchFamily="18" charset="0"/>
                                    <a:cs typeface="Times New Roman" panose="02020603050405020304" pitchFamily="18" charset="0"/>
                                  </a:rPr>
                                  <m:t>𝑍</m:t>
                                </m:r>
                                <m:r>
                                  <a:rPr lang="zh-CN" altLang="en-US" sz="1400" i="1" baseline="-25000" smtClean="0">
                                    <a:latin typeface="Cambria Math" panose="02040503050406030204" pitchFamily="18" charset="0"/>
                                    <a:cs typeface="Times New Roman" panose="02020603050405020304" pitchFamily="18" charset="0"/>
                                  </a:rPr>
                                  <m:t>𝑖</m:t>
                                </m:r>
                                <m:r>
                                  <a:rPr lang="zh-CN" altLang="en-US" sz="1400" i="1" smtClean="0">
                                    <a:latin typeface="Cambria Math" panose="02040503050406030204" pitchFamily="18" charset="0"/>
                                    <a:cs typeface="Times New Roman" panose="02020603050405020304" pitchFamily="18" charset="0"/>
                                  </a:rPr>
                                  <m:t>∈</m:t>
                                </m:r>
                                <m:r>
                                  <a:rPr lang="en-US" altLang="zh-CN" sz="1400" i="1" smtClean="0">
                                    <a:latin typeface="Cambria Math" panose="02040503050406030204" pitchFamily="18" charset="0"/>
                                    <a:cs typeface="Times New Roman" panose="02020603050405020304" pitchFamily="18" charset="0"/>
                                  </a:rPr>
                                  <m:t>[−1,1]</m:t>
                                </m:r>
                              </m:oMath>
                            </m:oMathPara>
                          </a14:m>
                          <a:endParaRPr lang="en-US" altLang="zh-CN"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0609575"/>
                      </a:ext>
                    </a:extLst>
                  </a:tr>
                  <a:tr h="430612">
                    <a:tc>
                      <a:txBody>
                        <a:bodyPr/>
                        <a:lstStyle/>
                        <a:p>
                          <a:pPr algn="ctr"/>
                          <a:r>
                            <a:rPr lang="en-US" altLang="zh-CN" sz="1400" i="1" baseline="0">
                              <a:latin typeface="Times New Roman" panose="02020603050405020304" pitchFamily="18" charset="0"/>
                              <a:cs typeface="Times New Roman" panose="02020603050405020304" pitchFamily="18" charset="0"/>
                            </a:rPr>
                            <a:t>δ</a:t>
                          </a:r>
                          <a:endParaRPr lang="zh-CN" altLang="en-US" sz="1400" i="1" baseline="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latin typeface="Times New Roman" panose="02020603050405020304" pitchFamily="18" charset="0"/>
                              <a:cs typeface="Times New Roman" panose="02020603050405020304" pitchFamily="18" charset="0"/>
                            </a:rPr>
                            <a:t>1e-5</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2513340"/>
                      </a:ext>
                    </a:extLst>
                  </a:tr>
                </a:tbl>
              </a:graphicData>
            </a:graphic>
          </p:graphicFrame>
        </mc:Choice>
        <mc:Fallback xmlns="">
          <p:graphicFrame>
            <p:nvGraphicFramePr>
              <p:cNvPr id="7" name="表格 6">
                <a:extLst>
                  <a:ext uri="{FF2B5EF4-FFF2-40B4-BE49-F238E27FC236}">
                    <a16:creationId xmlns:a16="http://schemas.microsoft.com/office/drawing/2014/main" id="{3E762BD2-58AA-4771-9AF8-3FB7CE79D204}"/>
                  </a:ext>
                </a:extLst>
              </p:cNvPr>
              <p:cNvGraphicFramePr>
                <a:graphicFrameLocks noGrp="1"/>
              </p:cNvGraphicFramePr>
              <p:nvPr>
                <p:extLst>
                  <p:ext uri="{D42A27DB-BD31-4B8C-83A1-F6EECF244321}">
                    <p14:modId xmlns:p14="http://schemas.microsoft.com/office/powerpoint/2010/main" val="3360167833"/>
                  </p:ext>
                </p:extLst>
              </p:nvPr>
            </p:nvGraphicFramePr>
            <p:xfrm>
              <a:off x="481955" y="1618438"/>
              <a:ext cx="2183842" cy="3963056"/>
            </p:xfrm>
            <a:graphic>
              <a:graphicData uri="http://schemas.openxmlformats.org/drawingml/2006/table">
                <a:tbl>
                  <a:tblPr firstRow="1" bandRow="1">
                    <a:tableStyleId>{74C1A8A3-306A-4EB7-A6B1-4F7E0EB9C5D6}</a:tableStyleId>
                  </a:tblPr>
                  <a:tblGrid>
                    <a:gridCol w="802911">
                      <a:extLst>
                        <a:ext uri="{9D8B030D-6E8A-4147-A177-3AD203B41FA5}">
                          <a16:colId xmlns:a16="http://schemas.microsoft.com/office/drawing/2014/main" val="294634421"/>
                        </a:ext>
                      </a:extLst>
                    </a:gridCol>
                    <a:gridCol w="1380931">
                      <a:extLst>
                        <a:ext uri="{9D8B030D-6E8A-4147-A177-3AD203B41FA5}">
                          <a16:colId xmlns:a16="http://schemas.microsoft.com/office/drawing/2014/main" val="1861017954"/>
                        </a:ext>
                      </a:extLst>
                    </a:gridCol>
                  </a:tblGrid>
                  <a:tr h="430612">
                    <a:tc>
                      <a:txBody>
                        <a:bodyPr/>
                        <a:lstStyle/>
                        <a:p>
                          <a:pPr algn="ctr"/>
                          <a:r>
                            <a:rPr lang="en-US" altLang="zh-CN" sz="1400">
                              <a:solidFill>
                                <a:schemeClr val="tx1"/>
                              </a:solidFill>
                              <a:latin typeface="Times New Roman" panose="02020603050405020304" pitchFamily="18" charset="0"/>
                              <a:cs typeface="Times New Roman" panose="02020603050405020304" pitchFamily="18" charset="0"/>
                            </a:rPr>
                            <a:t>param</a:t>
                          </a:r>
                          <a:endParaRPr lang="zh-CN" altLang="en-US" sz="14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solidFill>
                                <a:schemeClr val="tx1"/>
                              </a:solidFill>
                              <a:latin typeface="Times New Roman" panose="02020603050405020304" pitchFamily="18" charset="0"/>
                              <a:cs typeface="Times New Roman" panose="02020603050405020304" pitchFamily="18" charset="0"/>
                            </a:rPr>
                            <a:t>value</a:t>
                          </a:r>
                          <a:endParaRPr lang="zh-CN" altLang="en-US" sz="14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8307648"/>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8" t="-102857" r="-173485" b="-731429"/>
                          </a:stretch>
                        </a:blipFill>
                      </a:tcPr>
                    </a:tc>
                    <a:tc>
                      <a:txBody>
                        <a:bodyPr/>
                        <a:lstStyle/>
                        <a:p>
                          <a:pPr algn="ctr"/>
                          <a:r>
                            <a:rPr lang="en-US" altLang="zh-CN" sz="1400">
                              <a:latin typeface="Times New Roman" panose="02020603050405020304" pitchFamily="18" charset="0"/>
                              <a:cs typeface="Times New Roman" panose="02020603050405020304" pitchFamily="18" charset="0"/>
                            </a:rPr>
                            <a:t>5e-5</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264570"/>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8" t="-200000" r="-173485" b="-621127"/>
                          </a:stretch>
                        </a:blipFill>
                      </a:tcPr>
                    </a:tc>
                    <a:tc>
                      <a:txBody>
                        <a:bodyPr/>
                        <a:lstStyle/>
                        <a:p>
                          <a:pPr algn="ctr"/>
                          <a:r>
                            <a:rPr lang="en-US" altLang="zh-CN" sz="1400">
                              <a:latin typeface="Times New Roman" panose="02020603050405020304" pitchFamily="18" charset="0"/>
                              <a:cs typeface="Times New Roman" panose="02020603050405020304" pitchFamily="18" charset="0"/>
                            </a:rPr>
                            <a:t>1e-2</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1854653"/>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8" t="-300000" r="-173485" b="-521127"/>
                          </a:stretch>
                        </a:blipFill>
                      </a:tcPr>
                    </a:tc>
                    <a:tc>
                      <a:txBody>
                        <a:bodyPr/>
                        <a:lstStyle/>
                        <a:p>
                          <a:pPr algn="ctr"/>
                          <a:r>
                            <a:rPr lang="en-US" altLang="zh-CN" sz="1400">
                              <a:latin typeface="Times New Roman" panose="02020603050405020304" pitchFamily="18" charset="0"/>
                              <a:cs typeface="Times New Roman" panose="02020603050405020304" pitchFamily="18" charset="0"/>
                            </a:rPr>
                            <a:t> 5</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1200536"/>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8" t="-400000" r="-173485" b="-421127"/>
                          </a:stretch>
                        </a:blipFill>
                      </a:tcPr>
                    </a:tc>
                    <a:tc>
                      <a:txBody>
                        <a:bodyPr/>
                        <a:lstStyle/>
                        <a:p>
                          <a:pPr algn="ctr"/>
                          <a:r>
                            <a:rPr lang="en-US" altLang="zh-CN" sz="1400">
                              <a:latin typeface="Times New Roman" panose="02020603050405020304" pitchFamily="18" charset="0"/>
                              <a:cs typeface="Times New Roman" panose="02020603050405020304" pitchFamily="18" charset="0"/>
                            </a:rPr>
                            <a:t>500000</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285346"/>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8" t="-507143" r="-173485" b="-327143"/>
                          </a:stretch>
                        </a:blipFill>
                      </a:tcPr>
                    </a:tc>
                    <a:tc>
                      <a:txBody>
                        <a:bodyPr/>
                        <a:lstStyle/>
                        <a:p>
                          <a:pPr algn="ctr"/>
                          <a:r>
                            <a:rPr lang="en-US" altLang="zh-CN" sz="1400">
                              <a:latin typeface="Times New Roman" panose="02020603050405020304" pitchFamily="18" charset="0"/>
                              <a:cs typeface="Times New Roman" panose="02020603050405020304" pitchFamily="18" charset="0"/>
                            </a:rPr>
                            <a:t>64</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8970200"/>
                      </a:ext>
                    </a:extLst>
                  </a:tr>
                  <a:tr h="430612">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8" t="-598592" r="-173485" b="-222535"/>
                          </a:stretch>
                        </a:blipFill>
                      </a:tcPr>
                    </a:tc>
                    <a:tc>
                      <a:txBody>
                        <a:bodyPr/>
                        <a:lstStyle/>
                        <a:p>
                          <a:pPr algn="ctr"/>
                          <a:r>
                            <a:rPr lang="en-US" altLang="zh-CN" sz="1400">
                              <a:latin typeface="Times New Roman" panose="02020603050405020304" pitchFamily="18" charset="0"/>
                              <a:cs typeface="Times New Roman" panose="02020603050405020304" pitchFamily="18" charset="0"/>
                            </a:rPr>
                            <a:t>60000</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693200"/>
                      </a:ext>
                    </a:extLst>
                  </a:tr>
                  <a:tr h="5181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8" t="-583529" r="-173485" b="-85882"/>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590" t="-583529" r="-881" b="-85882"/>
                          </a:stretch>
                        </a:blipFill>
                      </a:tcPr>
                    </a:tc>
                    <a:extLst>
                      <a:ext uri="{0D108BD9-81ED-4DB2-BD59-A6C34878D82A}">
                        <a16:rowId xmlns:a16="http://schemas.microsoft.com/office/drawing/2014/main" val="530609575"/>
                      </a:ext>
                    </a:extLst>
                  </a:tr>
                  <a:tr h="430612">
                    <a:tc>
                      <a:txBody>
                        <a:bodyPr/>
                        <a:lstStyle/>
                        <a:p>
                          <a:pPr algn="ctr"/>
                          <a:r>
                            <a:rPr lang="en-US" altLang="zh-CN" sz="1400" i="1" baseline="0">
                              <a:latin typeface="Times New Roman" panose="02020603050405020304" pitchFamily="18" charset="0"/>
                              <a:cs typeface="Times New Roman" panose="02020603050405020304" pitchFamily="18" charset="0"/>
                            </a:rPr>
                            <a:t>δ</a:t>
                          </a:r>
                          <a:endParaRPr lang="zh-CN" altLang="en-US" sz="1400" i="1" baseline="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a:latin typeface="Times New Roman" panose="02020603050405020304" pitchFamily="18" charset="0"/>
                              <a:cs typeface="Times New Roman" panose="02020603050405020304" pitchFamily="18" charset="0"/>
                            </a:rPr>
                            <a:t>1e-5</a:t>
                          </a:r>
                          <a:endParaRPr lang="zh-CN" alt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2513340"/>
                      </a:ext>
                    </a:extLst>
                  </a:tr>
                </a:tbl>
              </a:graphicData>
            </a:graphic>
          </p:graphicFrame>
        </mc:Fallback>
      </mc:AlternateContent>
      <p:sp>
        <p:nvSpPr>
          <p:cNvPr id="8" name="文本框 7">
            <a:extLst>
              <a:ext uri="{FF2B5EF4-FFF2-40B4-BE49-F238E27FC236}">
                <a16:creationId xmlns:a16="http://schemas.microsoft.com/office/drawing/2014/main" id="{2766B3D6-36D6-4A63-A35E-E71F2CEC5E58}"/>
              </a:ext>
            </a:extLst>
          </p:cNvPr>
          <p:cNvSpPr txBox="1"/>
          <p:nvPr/>
        </p:nvSpPr>
        <p:spPr>
          <a:xfrm>
            <a:off x="363415" y="117231"/>
            <a:ext cx="12368737"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r>
              <a:rPr lang="en-US" altLang="zh-CN">
                <a:solidFill>
                  <a:schemeClr val="accent1">
                    <a:lumMod val="50000"/>
                  </a:schemeClr>
                </a:solidFill>
              </a:rPr>
              <a:t>Experiment  </a:t>
            </a:r>
            <a:r>
              <a:rPr lang="en-US" altLang="zh-CN" sz="2400">
                <a:solidFill>
                  <a:schemeClr val="accent1">
                    <a:lumMod val="50000"/>
                  </a:schemeClr>
                </a:solidFill>
              </a:rPr>
              <a:t>(Relationship between Privacy Level and Generation Performance)</a:t>
            </a:r>
            <a:endParaRPr lang="en" altLang="zh-CN">
              <a:solidFill>
                <a:schemeClr val="accent1">
                  <a:lumMod val="50000"/>
                </a:schemeClr>
              </a:solidFill>
            </a:endParaRPr>
          </a:p>
        </p:txBody>
      </p:sp>
      <p:pic>
        <p:nvPicPr>
          <p:cNvPr id="10" name="图片 9">
            <a:extLst>
              <a:ext uri="{FF2B5EF4-FFF2-40B4-BE49-F238E27FC236}">
                <a16:creationId xmlns:a16="http://schemas.microsoft.com/office/drawing/2014/main" id="{824DE0FD-BD6D-4ED0-B296-4AA7443A1C36}"/>
              </a:ext>
            </a:extLst>
          </p:cNvPr>
          <p:cNvPicPr>
            <a:picLocks noChangeAspect="1"/>
          </p:cNvPicPr>
          <p:nvPr/>
        </p:nvPicPr>
        <p:blipFill rotWithShape="1">
          <a:blip r:embed="rId4"/>
          <a:srcRect b="14499"/>
          <a:stretch/>
        </p:blipFill>
        <p:spPr>
          <a:xfrm>
            <a:off x="2938703" y="1371149"/>
            <a:ext cx="8958521" cy="3686988"/>
          </a:xfrm>
          <a:prstGeom prst="rect">
            <a:avLst/>
          </a:prstGeom>
        </p:spPr>
      </p:pic>
      <p:sp>
        <p:nvSpPr>
          <p:cNvPr id="11" name="文本框 10">
            <a:extLst>
              <a:ext uri="{FF2B5EF4-FFF2-40B4-BE49-F238E27FC236}">
                <a16:creationId xmlns:a16="http://schemas.microsoft.com/office/drawing/2014/main" id="{97526A39-24D1-421E-A1AB-9B9BD1D2FA8A}"/>
              </a:ext>
            </a:extLst>
          </p:cNvPr>
          <p:cNvSpPr txBox="1"/>
          <p:nvPr/>
        </p:nvSpPr>
        <p:spPr>
          <a:xfrm>
            <a:off x="2994685" y="825797"/>
            <a:ext cx="783771" cy="369332"/>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fake</a:t>
            </a:r>
            <a:endParaRPr lang="zh-CN" altLang="en-US" b="1">
              <a:solidFill>
                <a:srgbClr val="C00000"/>
              </a:solidFill>
              <a:latin typeface="Times New Roman" panose="02020603050405020304" pitchFamily="18" charset="0"/>
              <a:cs typeface="Times New Roman" panose="02020603050405020304" pitchFamily="18" charset="0"/>
            </a:endParaRPr>
          </a:p>
        </p:txBody>
      </p:sp>
      <p:sp>
        <p:nvSpPr>
          <p:cNvPr id="12" name="左大括号 11">
            <a:extLst>
              <a:ext uri="{FF2B5EF4-FFF2-40B4-BE49-F238E27FC236}">
                <a16:creationId xmlns:a16="http://schemas.microsoft.com/office/drawing/2014/main" id="{1332337C-A53D-4CFA-B958-00523C199D76}"/>
              </a:ext>
            </a:extLst>
          </p:cNvPr>
          <p:cNvSpPr/>
          <p:nvPr/>
        </p:nvSpPr>
        <p:spPr>
          <a:xfrm rot="5400000">
            <a:off x="4197090" y="691440"/>
            <a:ext cx="270588" cy="1332671"/>
          </a:xfrm>
          <a:prstGeom prst="leftBrace">
            <a:avLst>
              <a:gd name="adj1" fmla="val 4024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29631E8-E786-4ED0-82E5-C9D6B86FE537}"/>
              </a:ext>
            </a:extLst>
          </p:cNvPr>
          <p:cNvSpPr txBox="1"/>
          <p:nvPr/>
        </p:nvSpPr>
        <p:spPr>
          <a:xfrm>
            <a:off x="3666048" y="816611"/>
            <a:ext cx="6071600" cy="369332"/>
          </a:xfrm>
          <a:prstGeom prst="rect">
            <a:avLst/>
          </a:prstGeom>
          <a:solidFill>
            <a:schemeClr val="bg1"/>
          </a:solid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the corresponding nearest neighbor images from real data</a:t>
            </a:r>
            <a:endParaRPr lang="zh-CN" altLang="en-US" b="1">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06B44139-189A-44CE-A135-5706A60EC067}"/>
              </a:ext>
            </a:extLst>
          </p:cNvPr>
          <p:cNvCxnSpPr>
            <a:cxnSpLocks/>
          </p:cNvCxnSpPr>
          <p:nvPr/>
        </p:nvCxnSpPr>
        <p:spPr>
          <a:xfrm>
            <a:off x="3229337" y="1125922"/>
            <a:ext cx="0" cy="3671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2C830D9F-AD05-42CA-94E2-E58AAF8DE85B}"/>
              </a:ext>
            </a:extLst>
          </p:cNvPr>
          <p:cNvSpPr>
            <a:spLocks noGrp="1"/>
          </p:cNvSpPr>
          <p:nvPr>
            <p:ph type="sldNum" sz="quarter" idx="12"/>
          </p:nvPr>
        </p:nvSpPr>
        <p:spPr/>
        <p:txBody>
          <a:bodyPr/>
          <a:lstStyle/>
          <a:p>
            <a:fld id="{75F37EE8-98CE-1B43-8FA2-856FBD00F454}" type="slidenum">
              <a:rPr lang="en-US" altLang="zh-CN" smtClean="0"/>
              <a:pPr/>
              <a:t>13</a:t>
            </a:fld>
            <a:endParaRPr kumimoji="1" lang="zh-CN" altLang="en-US"/>
          </a:p>
        </p:txBody>
      </p:sp>
      <p:sp>
        <p:nvSpPr>
          <p:cNvPr id="2" name="文本框 1">
            <a:extLst>
              <a:ext uri="{FF2B5EF4-FFF2-40B4-BE49-F238E27FC236}">
                <a16:creationId xmlns:a16="http://schemas.microsoft.com/office/drawing/2014/main" id="{8D25E0A3-5B85-4512-81A8-4C5BFF682425}"/>
              </a:ext>
            </a:extLst>
          </p:cNvPr>
          <p:cNvSpPr txBox="1"/>
          <p:nvPr/>
        </p:nvSpPr>
        <p:spPr>
          <a:xfrm>
            <a:off x="2973428" y="5058137"/>
            <a:ext cx="8745250" cy="1200329"/>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The model is </a:t>
            </a:r>
            <a:r>
              <a:rPr lang="en-US" altLang="zh-CN" sz="2400">
                <a:solidFill>
                  <a:srgbClr val="C00000"/>
                </a:solidFill>
                <a:latin typeface="Times New Roman" panose="02020603050405020304" pitchFamily="18" charset="0"/>
                <a:cs typeface="Times New Roman" panose="02020603050405020304" pitchFamily="18" charset="0"/>
              </a:rPr>
              <a:t>not simply to memorize </a:t>
            </a:r>
            <a:r>
              <a:rPr lang="en-US" altLang="zh-CN" sz="2400">
                <a:latin typeface="Times New Roman" panose="02020603050405020304" pitchFamily="18" charset="0"/>
                <a:cs typeface="Times New Roman" panose="02020603050405020304" pitchFamily="18" charset="0"/>
              </a:rPr>
              <a:t>the training data but to be capable of </a:t>
            </a:r>
            <a:r>
              <a:rPr lang="en-US" altLang="zh-CN" sz="2400">
                <a:solidFill>
                  <a:srgbClr val="C00000"/>
                </a:solidFill>
                <a:latin typeface="Times New Roman" panose="02020603050405020304" pitchFamily="18" charset="0"/>
                <a:cs typeface="Times New Roman" panose="02020603050405020304" pitchFamily="18" charset="0"/>
              </a:rPr>
              <a:t>generating samples with unique details</a:t>
            </a:r>
          </a:p>
          <a:p>
            <a:pPr marL="457200" indent="-457200" algn="jus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Larger variance of noise means blurrier generated images</a:t>
            </a:r>
            <a:endParaRPr lang="zh-CN"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200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1E885DD-77FE-4495-BED0-9E9776B88AE5}"/>
              </a:ext>
            </a:extLst>
          </p:cNvPr>
          <p:cNvSpPr>
            <a:spLocks noGrp="1"/>
          </p:cNvSpPr>
          <p:nvPr>
            <p:ph type="sldNum" sz="quarter" idx="12"/>
          </p:nvPr>
        </p:nvSpPr>
        <p:spPr/>
        <p:txBody>
          <a:bodyPr/>
          <a:lstStyle/>
          <a:p>
            <a:fld id="{75F37EE8-98CE-1B43-8FA2-856FBD00F454}" type="slidenum">
              <a:rPr lang="en-US" altLang="zh-CN" smtClean="0"/>
              <a:pPr/>
              <a:t>14</a:t>
            </a:fld>
            <a:endParaRPr kumimoji="1" lang="zh-CN" altLang="en-US"/>
          </a:p>
        </p:txBody>
      </p:sp>
      <p:sp>
        <p:nvSpPr>
          <p:cNvPr id="5" name="文本框 4">
            <a:extLst>
              <a:ext uri="{FF2B5EF4-FFF2-40B4-BE49-F238E27FC236}">
                <a16:creationId xmlns:a16="http://schemas.microsoft.com/office/drawing/2014/main" id="{67EF6CA3-0C15-4E86-9B0C-AB44FBB86749}"/>
              </a:ext>
            </a:extLst>
          </p:cNvPr>
          <p:cNvSpPr txBox="1"/>
          <p:nvPr/>
        </p:nvSpPr>
        <p:spPr>
          <a:xfrm>
            <a:off x="363415" y="117231"/>
            <a:ext cx="11621756"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r>
              <a:rPr lang="en-US" altLang="zh-CN">
                <a:solidFill>
                  <a:schemeClr val="accent1">
                    <a:lumMod val="50000"/>
                  </a:schemeClr>
                </a:solidFill>
              </a:rPr>
              <a:t>Experiment  </a:t>
            </a:r>
            <a:r>
              <a:rPr lang="en-US" altLang="zh-CN" sz="2400">
                <a:solidFill>
                  <a:schemeClr val="accent1">
                    <a:lumMod val="50000"/>
                  </a:schemeClr>
                </a:solidFill>
              </a:rPr>
              <a:t>(Relationship between Privacy Level and the Convergence)</a:t>
            </a:r>
            <a:endParaRPr lang="en" altLang="zh-CN" sz="2400">
              <a:solidFill>
                <a:schemeClr val="accent1">
                  <a:lumMod val="50000"/>
                </a:schemeClr>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476C396-7AB7-4F29-866E-E4FD6FAC8384}"/>
                  </a:ext>
                </a:extLst>
              </p:cNvPr>
              <p:cNvSpPr txBox="1"/>
              <p:nvPr/>
            </p:nvSpPr>
            <p:spPr>
              <a:xfrm>
                <a:off x="300194" y="3854530"/>
                <a:ext cx="11516001" cy="2246769"/>
              </a:xfrm>
              <a:prstGeom prst="rect">
                <a:avLst/>
              </a:prstGeom>
              <a:noFill/>
            </p:spPr>
            <p:txBody>
              <a:bodyPr wrap="square">
                <a:spAutoFit/>
              </a:bodyPr>
              <a:lstStyle/>
              <a:p>
                <a:pPr marL="457200" indent="-4572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Wasserstein distance </a:t>
                </a:r>
                <a:r>
                  <a:rPr lang="en-US" altLang="zh-CN" sz="2400">
                    <a:solidFill>
                      <a:srgbClr val="C00000"/>
                    </a:solidFill>
                    <a:latin typeface="Times New Roman" panose="02020603050405020304" pitchFamily="18" charset="0"/>
                    <a:cs typeface="Times New Roman" panose="02020603050405020304" pitchFamily="18" charset="0"/>
                  </a:rPr>
                  <a:t>decreases</a:t>
                </a:r>
                <a:r>
                  <a:rPr lang="en-US" altLang="zh-CN" sz="2400">
                    <a:latin typeface="Times New Roman" panose="02020603050405020304" pitchFamily="18" charset="0"/>
                    <a:cs typeface="Times New Roman" panose="02020603050405020304" pitchFamily="18" charset="0"/>
                  </a:rPr>
                  <a:t> during training and </a:t>
                </a:r>
                <a:r>
                  <a:rPr lang="en-US" altLang="zh-CN" sz="2400">
                    <a:solidFill>
                      <a:srgbClr val="C00000"/>
                    </a:solidFill>
                    <a:latin typeface="Times New Roman" panose="02020603050405020304" pitchFamily="18" charset="0"/>
                    <a:cs typeface="Times New Roman" panose="02020603050405020304" pitchFamily="18" charset="0"/>
                  </a:rPr>
                  <a:t>converges</a:t>
                </a:r>
                <a:r>
                  <a:rPr lang="en-US" altLang="zh-CN" sz="2400">
                    <a:latin typeface="Times New Roman" panose="02020603050405020304" pitchFamily="18" charset="0"/>
                    <a:cs typeface="Times New Roman" panose="02020603050405020304" pitchFamily="18" charset="0"/>
                  </a:rPr>
                  <a:t> in the end</a:t>
                </a:r>
              </a:p>
              <a:p>
                <a:pPr marL="457200" indent="-4572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a smaller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𝜀</m:t>
                    </m:r>
                  </m:oMath>
                </a14:m>
                <a:r>
                  <a:rPr lang="en-US" altLang="zh-CN" sz="2400">
                    <a:latin typeface="Times New Roman" panose="02020603050405020304" pitchFamily="18" charset="0"/>
                    <a:cs typeface="Times New Roman" panose="02020603050405020304" pitchFamily="18" charset="0"/>
                  </a:rPr>
                  <a:t> (hence larger noise) leads to more frequent fluctuation and larger variance, which is especially clear in the latter half of the curves</a:t>
                </a:r>
              </a:p>
              <a:p>
                <a:pPr marL="457200" indent="-4572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An interesting thing is that </a:t>
                </a:r>
                <a:r>
                  <a:rPr lang="en-US" altLang="zh-CN" sz="2400">
                    <a:solidFill>
                      <a:srgbClr val="C00000"/>
                    </a:solidFill>
                    <a:latin typeface="Times New Roman" panose="02020603050405020304" pitchFamily="18" charset="0"/>
                    <a:cs typeface="Times New Roman" panose="02020603050405020304" pitchFamily="18" charset="0"/>
                  </a:rPr>
                  <a:t>the peaks often appear after the convergence of Wasserstein distance</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More evidences show that this might be caused by </a:t>
                </a:r>
                <a:r>
                  <a:rPr lang="en-US" altLang="zh-CN" sz="2400">
                    <a:solidFill>
                      <a:srgbClr val="C00000"/>
                    </a:solidFill>
                    <a:latin typeface="Times New Roman" panose="02020603050405020304" pitchFamily="18" charset="0"/>
                    <a:cs typeface="Times New Roman" panose="02020603050405020304" pitchFamily="18" charset="0"/>
                  </a:rPr>
                  <a:t>clipping the weight</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p>
            </p:txBody>
          </p:sp>
        </mc:Choice>
        <mc:Fallback xmlns="">
          <p:sp>
            <p:nvSpPr>
              <p:cNvPr id="9" name="文本框 8">
                <a:extLst>
                  <a:ext uri="{FF2B5EF4-FFF2-40B4-BE49-F238E27FC236}">
                    <a16:creationId xmlns:a16="http://schemas.microsoft.com/office/drawing/2014/main" id="{2476C396-7AB7-4F29-866E-E4FD6FAC8384}"/>
                  </a:ext>
                </a:extLst>
              </p:cNvPr>
              <p:cNvSpPr txBox="1">
                <a:spLocks noRot="1" noChangeAspect="1" noMove="1" noResize="1" noEditPoints="1" noAdjustHandles="1" noChangeArrowheads="1" noChangeShapeType="1" noTextEdit="1"/>
              </p:cNvSpPr>
              <p:nvPr/>
            </p:nvSpPr>
            <p:spPr>
              <a:xfrm>
                <a:off x="300194" y="3854530"/>
                <a:ext cx="11516001" cy="2246769"/>
              </a:xfrm>
              <a:prstGeom prst="rect">
                <a:avLst/>
              </a:prstGeom>
              <a:blipFill>
                <a:blip r:embed="rId3"/>
                <a:stretch>
                  <a:fillRect l="-688" t="-2168" b="-542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9C3B3F92-0A18-4BDC-8BB7-6367454AAAEB}"/>
              </a:ext>
            </a:extLst>
          </p:cNvPr>
          <p:cNvGrpSpPr/>
          <p:nvPr/>
        </p:nvGrpSpPr>
        <p:grpSpPr>
          <a:xfrm>
            <a:off x="120187" y="890433"/>
            <a:ext cx="11759228" cy="2826530"/>
            <a:chOff x="120187" y="825117"/>
            <a:chExt cx="11759228" cy="2826530"/>
          </a:xfrm>
        </p:grpSpPr>
        <p:pic>
          <p:nvPicPr>
            <p:cNvPr id="8" name="图片 7">
              <a:extLst>
                <a:ext uri="{FF2B5EF4-FFF2-40B4-BE49-F238E27FC236}">
                  <a16:creationId xmlns:a16="http://schemas.microsoft.com/office/drawing/2014/main" id="{5DA40571-B9A4-46EC-9565-AD141092F0EA}"/>
                </a:ext>
              </a:extLst>
            </p:cNvPr>
            <p:cNvPicPr>
              <a:picLocks noChangeAspect="1"/>
            </p:cNvPicPr>
            <p:nvPr/>
          </p:nvPicPr>
          <p:blipFill>
            <a:blip r:embed="rId4"/>
            <a:stretch>
              <a:fillRect/>
            </a:stretch>
          </p:blipFill>
          <p:spPr>
            <a:xfrm>
              <a:off x="120187" y="825117"/>
              <a:ext cx="11759228" cy="2826530"/>
            </a:xfrm>
            <a:prstGeom prst="rect">
              <a:avLst/>
            </a:prstGeom>
            <a:ln w="19050">
              <a:noFill/>
            </a:ln>
          </p:spPr>
        </p:pic>
        <p:sp>
          <p:nvSpPr>
            <p:cNvPr id="3" name="矩形 2">
              <a:extLst>
                <a:ext uri="{FF2B5EF4-FFF2-40B4-BE49-F238E27FC236}">
                  <a16:creationId xmlns:a16="http://schemas.microsoft.com/office/drawing/2014/main" id="{FEB2AF20-3D65-478B-BC7F-AF101A7CAFE9}"/>
                </a:ext>
              </a:extLst>
            </p:cNvPr>
            <p:cNvSpPr/>
            <p:nvPr/>
          </p:nvSpPr>
          <p:spPr>
            <a:xfrm>
              <a:off x="4928589" y="2240414"/>
              <a:ext cx="685800" cy="304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D379DC1-FA73-4016-9B2F-30A48483CCD5}"/>
                </a:ext>
              </a:extLst>
            </p:cNvPr>
            <p:cNvSpPr/>
            <p:nvPr/>
          </p:nvSpPr>
          <p:spPr>
            <a:xfrm>
              <a:off x="7748682" y="2250574"/>
              <a:ext cx="685800" cy="304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4B3A13E-7559-4FCE-AE22-D1A7D71F7B2B}"/>
                </a:ext>
              </a:extLst>
            </p:cNvPr>
            <p:cNvSpPr/>
            <p:nvPr/>
          </p:nvSpPr>
          <p:spPr>
            <a:xfrm>
              <a:off x="9756620" y="2244104"/>
              <a:ext cx="1502691" cy="304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02163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BED446C-C978-43CD-B96C-A28EB3A59E58}"/>
              </a:ext>
            </a:extLst>
          </p:cNvPr>
          <p:cNvSpPr>
            <a:spLocks noGrp="1"/>
          </p:cNvSpPr>
          <p:nvPr>
            <p:ph type="sldNum" sz="quarter" idx="12"/>
          </p:nvPr>
        </p:nvSpPr>
        <p:spPr/>
        <p:txBody>
          <a:bodyPr/>
          <a:lstStyle/>
          <a:p>
            <a:fld id="{75F37EE8-98CE-1B43-8FA2-856FBD00F454}" type="slidenum">
              <a:rPr lang="en-US" altLang="zh-CN" smtClean="0"/>
              <a:pPr/>
              <a:t>15</a:t>
            </a:fld>
            <a:endParaRPr kumimoji="1" lang="zh-CN" altLang="en-US"/>
          </a:p>
        </p:txBody>
      </p:sp>
      <p:sp>
        <p:nvSpPr>
          <p:cNvPr id="7" name="文本框 6">
            <a:extLst>
              <a:ext uri="{FF2B5EF4-FFF2-40B4-BE49-F238E27FC236}">
                <a16:creationId xmlns:a16="http://schemas.microsoft.com/office/drawing/2014/main" id="{68E56FDC-4A62-43AA-98F1-C38714D5FBA8}"/>
              </a:ext>
            </a:extLst>
          </p:cNvPr>
          <p:cNvSpPr txBox="1"/>
          <p:nvPr/>
        </p:nvSpPr>
        <p:spPr>
          <a:xfrm>
            <a:off x="363415" y="117231"/>
            <a:ext cx="11696505"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r>
              <a:rPr lang="en-US" altLang="zh-CN">
                <a:solidFill>
                  <a:schemeClr val="accent1">
                    <a:lumMod val="50000"/>
                  </a:schemeClr>
                </a:solidFill>
              </a:rPr>
              <a:t>Experiment </a:t>
            </a:r>
            <a:r>
              <a:rPr lang="zh-CN" altLang="en-US" sz="2400">
                <a:solidFill>
                  <a:schemeClr val="accent1">
                    <a:lumMod val="50000"/>
                  </a:schemeClr>
                </a:solidFill>
              </a:rPr>
              <a:t>（</a:t>
            </a:r>
            <a:r>
              <a:rPr lang="en-US" altLang="zh-CN" sz="2400">
                <a:solidFill>
                  <a:schemeClr val="accent1">
                    <a:lumMod val="50000"/>
                  </a:schemeClr>
                </a:solidFill>
              </a:rPr>
              <a:t>Classification on MNIST Data</a:t>
            </a:r>
            <a:r>
              <a:rPr lang="zh-CN" altLang="en-US" sz="2400">
                <a:solidFill>
                  <a:schemeClr val="accent1">
                    <a:lumMod val="50000"/>
                  </a:schemeClr>
                </a:solidFill>
              </a:rPr>
              <a:t>）</a:t>
            </a:r>
            <a:endParaRPr lang="en-US" altLang="zh-CN" sz="2400">
              <a:solidFill>
                <a:schemeClr val="accent1">
                  <a:lumMod val="50000"/>
                </a:schemeClr>
              </a:solidFill>
            </a:endParaRPr>
          </a:p>
        </p:txBody>
      </p:sp>
      <p:pic>
        <p:nvPicPr>
          <p:cNvPr id="11" name="图片 10">
            <a:extLst>
              <a:ext uri="{FF2B5EF4-FFF2-40B4-BE49-F238E27FC236}">
                <a16:creationId xmlns:a16="http://schemas.microsoft.com/office/drawing/2014/main" id="{64DCE7CC-FB39-452A-8C39-4B36D6A639DE}"/>
              </a:ext>
            </a:extLst>
          </p:cNvPr>
          <p:cNvPicPr>
            <a:picLocks noChangeAspect="1"/>
          </p:cNvPicPr>
          <p:nvPr/>
        </p:nvPicPr>
        <p:blipFill rotWithShape="1">
          <a:blip r:embed="rId3"/>
          <a:srcRect b="22206"/>
          <a:stretch/>
        </p:blipFill>
        <p:spPr>
          <a:xfrm>
            <a:off x="370800" y="1026013"/>
            <a:ext cx="11450400" cy="2847487"/>
          </a:xfrm>
          <a:prstGeom prst="rect">
            <a:avLst/>
          </a:prstGeom>
        </p:spPr>
      </p:pic>
      <p:sp>
        <p:nvSpPr>
          <p:cNvPr id="13" name="文本框 12">
            <a:extLst>
              <a:ext uri="{FF2B5EF4-FFF2-40B4-BE49-F238E27FC236}">
                <a16:creationId xmlns:a16="http://schemas.microsoft.com/office/drawing/2014/main" id="{D4A9229C-9C92-4185-B472-208BEE185EA8}"/>
              </a:ext>
            </a:extLst>
          </p:cNvPr>
          <p:cNvSpPr txBox="1"/>
          <p:nvPr/>
        </p:nvSpPr>
        <p:spPr>
          <a:xfrm>
            <a:off x="495300" y="4118935"/>
            <a:ext cx="11564620" cy="2246769"/>
          </a:xfrm>
          <a:prstGeom prst="rect">
            <a:avLst/>
          </a:prstGeom>
          <a:noFill/>
        </p:spPr>
        <p:txBody>
          <a:bodyPr wrap="square">
            <a:spAutoFit/>
          </a:bodyPr>
          <a:lstStyle/>
          <a:p>
            <a:pPr marL="285750" indent="-28575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 </a:t>
            </a:r>
            <a:r>
              <a:rPr lang="en-US" altLang="zh-CN" sz="2400" b="1">
                <a:solidFill>
                  <a:srgbClr val="C00000"/>
                </a:solidFill>
                <a:latin typeface="Times New Roman" panose="02020603050405020304" pitchFamily="18" charset="0"/>
                <a:cs typeface="Times New Roman" panose="02020603050405020304" pitchFamily="18" charset="0"/>
              </a:rPr>
              <a:t>Binary classification task:</a:t>
            </a:r>
            <a:r>
              <a:rPr lang="zh-CN" altLang="en-US" sz="2400" b="1">
                <a:solidFill>
                  <a:srgbClr val="C00000"/>
                </a:solidFill>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generate 0s and 1s as training samples,</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select 4000 samples and build</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classifiers on them and test on MNIST’s testing set. Repeat this for 100 times.</a:t>
            </a:r>
          </a:p>
          <a:p>
            <a:pPr marL="285750" indent="-28575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Smaller noise makes the accuracy higher (better generated quality), the variance of plot also decreases generally.</a:t>
            </a:r>
          </a:p>
          <a:p>
            <a:pPr marL="285750" indent="-28575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The generate quality is little affected below some threshold.</a:t>
            </a:r>
          </a:p>
        </p:txBody>
      </p:sp>
      <p:sp>
        <p:nvSpPr>
          <p:cNvPr id="15" name="对话气泡: 圆角矩形 14">
            <a:extLst>
              <a:ext uri="{FF2B5EF4-FFF2-40B4-BE49-F238E27FC236}">
                <a16:creationId xmlns:a16="http://schemas.microsoft.com/office/drawing/2014/main" id="{FA2B61EB-83A8-4132-A0A7-E088A8F9387C}"/>
              </a:ext>
            </a:extLst>
          </p:cNvPr>
          <p:cNvSpPr/>
          <p:nvPr/>
        </p:nvSpPr>
        <p:spPr>
          <a:xfrm>
            <a:off x="473788" y="3514072"/>
            <a:ext cx="1175825" cy="469441"/>
          </a:xfrm>
          <a:prstGeom prst="wedgeRoundRectCallout">
            <a:avLst>
              <a:gd name="adj1" fmla="val 19337"/>
              <a:gd name="adj2" fmla="val -74920"/>
              <a:gd name="adj3" fmla="val 166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Times New Roman" panose="02020603050405020304" pitchFamily="18" charset="0"/>
                <a:cs typeface="Times New Roman" panose="02020603050405020304" pitchFamily="18" charset="0"/>
              </a:rPr>
              <a:t>Original data</a:t>
            </a:r>
            <a:endParaRPr lang="zh-CN" altLang="en-US" sz="1400">
              <a:solidFill>
                <a:schemeClr val="tx1"/>
              </a:solidFill>
              <a:latin typeface="Times New Roman" panose="02020603050405020304" pitchFamily="18" charset="0"/>
              <a:cs typeface="Times New Roman" panose="02020603050405020304" pitchFamily="18" charset="0"/>
            </a:endParaRPr>
          </a:p>
        </p:txBody>
      </p:sp>
      <p:sp>
        <p:nvSpPr>
          <p:cNvPr id="17" name="左大括号 16">
            <a:extLst>
              <a:ext uri="{FF2B5EF4-FFF2-40B4-BE49-F238E27FC236}">
                <a16:creationId xmlns:a16="http://schemas.microsoft.com/office/drawing/2014/main" id="{1D059735-5005-4720-ACBA-26D6A2F493B9}"/>
              </a:ext>
            </a:extLst>
          </p:cNvPr>
          <p:cNvSpPr/>
          <p:nvPr/>
        </p:nvSpPr>
        <p:spPr>
          <a:xfrm rot="5400000" flipV="1">
            <a:off x="2532297" y="2079706"/>
            <a:ext cx="328459" cy="1887855"/>
          </a:xfrm>
          <a:prstGeom prst="leftBrace">
            <a:avLst>
              <a:gd name="adj1" fmla="val 25574"/>
              <a:gd name="adj2" fmla="val 50000"/>
            </a:avLst>
          </a:prstGeom>
          <a:ln w="19050">
            <a:solidFill>
              <a:srgbClr val="2F528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5EE4A88-9BA8-4AB7-84F4-B365FAFBC408}"/>
                  </a:ext>
                </a:extLst>
              </p:cNvPr>
              <p:cNvSpPr txBox="1"/>
              <p:nvPr/>
            </p:nvSpPr>
            <p:spPr>
              <a:xfrm>
                <a:off x="1290940" y="2375302"/>
                <a:ext cx="2171217" cy="52322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generated data</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𝜀</m:t>
                      </m:r>
                      <m:r>
                        <a:rPr kumimoji="0" lang="en-US" altLang="zh-CN" sz="14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m:t>
                      </m:r>
                      <m:r>
                        <a:rPr kumimoji="0" lang="en-US" altLang="zh-CN" sz="1400" b="0"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m:t>
                      </m:r>
                      <m:r>
                        <a:rPr kumimoji="0" lang="en-US" altLang="zh-CN" sz="1400" b="0" i="1" u="none" strike="noStrike" kern="1200" cap="none" spc="0" normalizeH="0" baseline="0" noProof="0">
                          <a:ln>
                            <a:noFill/>
                          </a:ln>
                          <a:solidFill>
                            <a:srgbClr val="C00000"/>
                          </a:solidFill>
                          <a:effectLst/>
                          <a:uLnTx/>
                          <a:uFillTx/>
                          <a:latin typeface="Cambria Math" panose="02040503050406030204" pitchFamily="18" charset="0"/>
                          <a:cs typeface="Times New Roman" panose="02020603050405020304" pitchFamily="18" charset="0"/>
                        </a:rPr>
                        <m:t>11.5, 3.2, 0.96, 0.72</m:t>
                      </m:r>
                    </m:oMath>
                  </m:oMathPara>
                </a14:m>
                <a:endParaRPr kumimoji="0" lang="zh-CN" altLang="en-US" sz="1400" b="0" i="0"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25EE4A88-9BA8-4AB7-84F4-B365FAFBC408}"/>
                  </a:ext>
                </a:extLst>
              </p:cNvPr>
              <p:cNvSpPr txBox="1">
                <a:spLocks noRot="1" noChangeAspect="1" noMove="1" noResize="1" noEditPoints="1" noAdjustHandles="1" noChangeArrowheads="1" noChangeShapeType="1" noTextEdit="1"/>
              </p:cNvSpPr>
              <p:nvPr/>
            </p:nvSpPr>
            <p:spPr>
              <a:xfrm>
                <a:off x="1290940" y="2375302"/>
                <a:ext cx="2171217" cy="523220"/>
              </a:xfrm>
              <a:prstGeom prst="rect">
                <a:avLst/>
              </a:prstGeom>
              <a:blipFill>
                <a:blip r:embed="rId4"/>
                <a:stretch>
                  <a:fillRect t="-23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535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89E848F-2B00-46CD-812B-98707023AD41}"/>
              </a:ext>
            </a:extLst>
          </p:cNvPr>
          <p:cNvSpPr>
            <a:spLocks noGrp="1"/>
          </p:cNvSpPr>
          <p:nvPr>
            <p:ph type="sldNum" sz="quarter" idx="12"/>
          </p:nvPr>
        </p:nvSpPr>
        <p:spPr/>
        <p:txBody>
          <a:bodyPr/>
          <a:lstStyle/>
          <a:p>
            <a:fld id="{75F37EE8-98CE-1B43-8FA2-856FBD00F454}" type="slidenum">
              <a:rPr lang="en-US" altLang="zh-CN" smtClean="0"/>
              <a:pPr/>
              <a:t>16</a:t>
            </a:fld>
            <a:endParaRPr kumimoji="1" lang="zh-CN" altLang="en-US"/>
          </a:p>
        </p:txBody>
      </p:sp>
      <p:sp>
        <p:nvSpPr>
          <p:cNvPr id="5" name="文本框 4">
            <a:extLst>
              <a:ext uri="{FF2B5EF4-FFF2-40B4-BE49-F238E27FC236}">
                <a16:creationId xmlns:a16="http://schemas.microsoft.com/office/drawing/2014/main" id="{9A0E0B8D-6BA5-4BC1-86D2-B65EBA48B269}"/>
              </a:ext>
            </a:extLst>
          </p:cNvPr>
          <p:cNvSpPr txBox="1"/>
          <p:nvPr/>
        </p:nvSpPr>
        <p:spPr>
          <a:xfrm>
            <a:off x="363415" y="117231"/>
            <a:ext cx="11696505"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r>
              <a:rPr lang="en-US" altLang="zh-CN">
                <a:solidFill>
                  <a:schemeClr val="accent1">
                    <a:lumMod val="50000"/>
                  </a:schemeClr>
                </a:solidFill>
              </a:rPr>
              <a:t>Experiment </a:t>
            </a:r>
            <a:r>
              <a:rPr lang="zh-CN" altLang="en-US" sz="2400">
                <a:solidFill>
                  <a:schemeClr val="accent1">
                    <a:lumMod val="50000"/>
                  </a:schemeClr>
                </a:solidFill>
              </a:rPr>
              <a:t>（</a:t>
            </a:r>
            <a:r>
              <a:rPr lang="en-US" altLang="zh-CN" sz="2400">
                <a:solidFill>
                  <a:schemeClr val="accent1">
                    <a:lumMod val="50000"/>
                  </a:schemeClr>
                </a:solidFill>
              </a:rPr>
              <a:t>Electronic Health Records</a:t>
            </a:r>
            <a:r>
              <a:rPr lang="zh-CN" altLang="en-US" sz="2400">
                <a:solidFill>
                  <a:schemeClr val="accent1">
                    <a:lumMod val="50000"/>
                  </a:schemeClr>
                </a:solidFill>
              </a:rPr>
              <a:t>）</a:t>
            </a:r>
            <a:endParaRPr lang="en-US" altLang="zh-CN" sz="2400">
              <a:solidFill>
                <a:schemeClr val="accent1">
                  <a:lumMod val="50000"/>
                </a:schemeClr>
              </a:solidFill>
            </a:endParaRPr>
          </a:p>
        </p:txBody>
      </p:sp>
      <p:sp>
        <p:nvSpPr>
          <p:cNvPr id="7" name="文本框 6">
            <a:extLst>
              <a:ext uri="{FF2B5EF4-FFF2-40B4-BE49-F238E27FC236}">
                <a16:creationId xmlns:a16="http://schemas.microsoft.com/office/drawing/2014/main" id="{670B7999-7BC1-4C81-8C1D-BBA53B4211E5}"/>
              </a:ext>
            </a:extLst>
          </p:cNvPr>
          <p:cNvSpPr txBox="1"/>
          <p:nvPr/>
        </p:nvSpPr>
        <p:spPr>
          <a:xfrm>
            <a:off x="363415" y="1112095"/>
            <a:ext cx="11303866" cy="1938992"/>
          </a:xfrm>
          <a:prstGeom prst="rect">
            <a:avLst/>
          </a:prstGeom>
          <a:noFill/>
        </p:spPr>
        <p:txBody>
          <a:bodyPr wrap="square">
            <a:spAutoFit/>
          </a:bodyPr>
          <a:lstStyle/>
          <a:p>
            <a:pPr marL="342900" indent="-342900">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Electronic Health Records (EHR): Containing </a:t>
            </a:r>
            <a:r>
              <a:rPr lang="en-US" altLang="zh-CN" sz="2400">
                <a:solidFill>
                  <a:srgbClr val="C00000"/>
                </a:solidFill>
                <a:latin typeface="Times New Roman" panose="02020603050405020304" pitchFamily="18" charset="0"/>
                <a:cs typeface="Times New Roman" panose="02020603050405020304" pitchFamily="18" charset="0"/>
              </a:rPr>
              <a:t>genetics and biological</a:t>
            </a:r>
            <a:r>
              <a:rPr lang="en-US" altLang="zh-CN" sz="2400">
                <a:latin typeface="Times New Roman" panose="02020603050405020304" pitchFamily="18" charset="0"/>
                <a:cs typeface="Times New Roman" panose="02020603050405020304" pitchFamily="18" charset="0"/>
              </a:rPr>
              <a:t> characteristics of certain population. But the access to EHR requires administrative permission.</a:t>
            </a:r>
          </a:p>
          <a:p>
            <a:pPr marL="342900" indent="-342900">
              <a:buFont typeface="Wingdings" panose="05000000000000000000" pitchFamily="2" charset="2"/>
              <a:buChar char="Ø"/>
            </a:pPr>
            <a:endParaRPr lang="en-US" altLang="zh-CN" sz="24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MIMIC-III: A well-known public EHR database consisting of the medical records of 46,520 intensive care unit (ICU) patients over 11 years old.</a:t>
            </a:r>
            <a:endParaRPr lang="zh-CN" altLang="en-US" sz="2400">
              <a:latin typeface="Times New Roman" panose="02020603050405020304" pitchFamily="18" charset="0"/>
              <a:cs typeface="Times New Roman" panose="02020603050405020304" pitchFamily="18" charset="0"/>
            </a:endParaRPr>
          </a:p>
        </p:txBody>
      </p:sp>
      <p:graphicFrame>
        <p:nvGraphicFramePr>
          <p:cNvPr id="8" name="表格 8">
            <a:extLst>
              <a:ext uri="{FF2B5EF4-FFF2-40B4-BE49-F238E27FC236}">
                <a16:creationId xmlns:a16="http://schemas.microsoft.com/office/drawing/2014/main" id="{023D6D00-7826-40D7-BC30-3A2E4070CE47}"/>
              </a:ext>
            </a:extLst>
          </p:cNvPr>
          <p:cNvGraphicFramePr>
            <a:graphicFrameLocks noGrp="1"/>
          </p:cNvGraphicFramePr>
          <p:nvPr>
            <p:extLst>
              <p:ext uri="{D42A27DB-BD31-4B8C-83A1-F6EECF244321}">
                <p14:modId xmlns:p14="http://schemas.microsoft.com/office/powerpoint/2010/main" val="1973324865"/>
              </p:ext>
            </p:extLst>
          </p:nvPr>
        </p:nvGraphicFramePr>
        <p:xfrm>
          <a:off x="2564806" y="3675088"/>
          <a:ext cx="3882290" cy="370840"/>
        </p:xfrm>
        <a:graphic>
          <a:graphicData uri="http://schemas.openxmlformats.org/drawingml/2006/table">
            <a:tbl>
              <a:tblPr firstRow="1" bandRow="1">
                <a:tableStyleId>{5C22544A-7EE6-4342-B048-85BDC9FD1C3A}</a:tableStyleId>
              </a:tblPr>
              <a:tblGrid>
                <a:gridCol w="388229">
                  <a:extLst>
                    <a:ext uri="{9D8B030D-6E8A-4147-A177-3AD203B41FA5}">
                      <a16:colId xmlns:a16="http://schemas.microsoft.com/office/drawing/2014/main" val="2354546711"/>
                    </a:ext>
                  </a:extLst>
                </a:gridCol>
                <a:gridCol w="388229">
                  <a:extLst>
                    <a:ext uri="{9D8B030D-6E8A-4147-A177-3AD203B41FA5}">
                      <a16:colId xmlns:a16="http://schemas.microsoft.com/office/drawing/2014/main" val="3065974761"/>
                    </a:ext>
                  </a:extLst>
                </a:gridCol>
                <a:gridCol w="388229">
                  <a:extLst>
                    <a:ext uri="{9D8B030D-6E8A-4147-A177-3AD203B41FA5}">
                      <a16:colId xmlns:a16="http://schemas.microsoft.com/office/drawing/2014/main" val="3507064279"/>
                    </a:ext>
                  </a:extLst>
                </a:gridCol>
                <a:gridCol w="388229">
                  <a:extLst>
                    <a:ext uri="{9D8B030D-6E8A-4147-A177-3AD203B41FA5}">
                      <a16:colId xmlns:a16="http://schemas.microsoft.com/office/drawing/2014/main" val="1274089431"/>
                    </a:ext>
                  </a:extLst>
                </a:gridCol>
                <a:gridCol w="388229">
                  <a:extLst>
                    <a:ext uri="{9D8B030D-6E8A-4147-A177-3AD203B41FA5}">
                      <a16:colId xmlns:a16="http://schemas.microsoft.com/office/drawing/2014/main" val="1132986320"/>
                    </a:ext>
                  </a:extLst>
                </a:gridCol>
                <a:gridCol w="388229">
                  <a:extLst>
                    <a:ext uri="{9D8B030D-6E8A-4147-A177-3AD203B41FA5}">
                      <a16:colId xmlns:a16="http://schemas.microsoft.com/office/drawing/2014/main" val="3276445783"/>
                    </a:ext>
                  </a:extLst>
                </a:gridCol>
                <a:gridCol w="388229">
                  <a:extLst>
                    <a:ext uri="{9D8B030D-6E8A-4147-A177-3AD203B41FA5}">
                      <a16:colId xmlns:a16="http://schemas.microsoft.com/office/drawing/2014/main" val="3485374636"/>
                    </a:ext>
                  </a:extLst>
                </a:gridCol>
                <a:gridCol w="388229">
                  <a:extLst>
                    <a:ext uri="{9D8B030D-6E8A-4147-A177-3AD203B41FA5}">
                      <a16:colId xmlns:a16="http://schemas.microsoft.com/office/drawing/2014/main" val="2603593318"/>
                    </a:ext>
                  </a:extLst>
                </a:gridCol>
                <a:gridCol w="388229">
                  <a:extLst>
                    <a:ext uri="{9D8B030D-6E8A-4147-A177-3AD203B41FA5}">
                      <a16:colId xmlns:a16="http://schemas.microsoft.com/office/drawing/2014/main" val="1336599580"/>
                    </a:ext>
                  </a:extLst>
                </a:gridCol>
                <a:gridCol w="388229">
                  <a:extLst>
                    <a:ext uri="{9D8B030D-6E8A-4147-A177-3AD203B41FA5}">
                      <a16:colId xmlns:a16="http://schemas.microsoft.com/office/drawing/2014/main" val="1767173564"/>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rgbClr val="C00000"/>
                          </a:solidFill>
                          <a:latin typeface="Times New Roman" panose="02020603050405020304" pitchFamily="18" charset="0"/>
                          <a:cs typeface="Times New Roman" panose="02020603050405020304" pitchFamily="18" charset="0"/>
                        </a:rPr>
                        <a:t>1</a:t>
                      </a:r>
                      <a:endParaRPr lang="zh-CN" altLang="en-US">
                        <a:solidFill>
                          <a:srgbClr val="C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rgbClr val="C00000"/>
                          </a:solidFill>
                          <a:latin typeface="Times New Roman" panose="02020603050405020304" pitchFamily="18" charset="0"/>
                          <a:cs typeface="Times New Roman" panose="02020603050405020304" pitchFamily="18" charset="0"/>
                        </a:rPr>
                        <a:t>1</a:t>
                      </a:r>
                      <a:endParaRPr lang="zh-CN" altLang="en-US">
                        <a:solidFill>
                          <a:srgbClr val="C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303499"/>
                  </a:ext>
                </a:extLst>
              </a:tr>
            </a:tbl>
          </a:graphicData>
        </a:graphic>
      </p:graphicFrame>
      <p:graphicFrame>
        <p:nvGraphicFramePr>
          <p:cNvPr id="9" name="表格 8">
            <a:extLst>
              <a:ext uri="{FF2B5EF4-FFF2-40B4-BE49-F238E27FC236}">
                <a16:creationId xmlns:a16="http://schemas.microsoft.com/office/drawing/2014/main" id="{7425B79C-8A22-43B5-BABA-2C63A8DE224A}"/>
              </a:ext>
            </a:extLst>
          </p:cNvPr>
          <p:cNvGraphicFramePr>
            <a:graphicFrameLocks noGrp="1"/>
          </p:cNvGraphicFramePr>
          <p:nvPr>
            <p:extLst>
              <p:ext uri="{D42A27DB-BD31-4B8C-83A1-F6EECF244321}">
                <p14:modId xmlns:p14="http://schemas.microsoft.com/office/powerpoint/2010/main" val="3614164419"/>
              </p:ext>
            </p:extLst>
          </p:nvPr>
        </p:nvGraphicFramePr>
        <p:xfrm>
          <a:off x="7346067" y="3675088"/>
          <a:ext cx="1164687" cy="370840"/>
        </p:xfrm>
        <a:graphic>
          <a:graphicData uri="http://schemas.openxmlformats.org/drawingml/2006/table">
            <a:tbl>
              <a:tblPr firstRow="1" bandRow="1">
                <a:tableStyleId>{5C22544A-7EE6-4342-B048-85BDC9FD1C3A}</a:tableStyleId>
              </a:tblPr>
              <a:tblGrid>
                <a:gridCol w="388229">
                  <a:extLst>
                    <a:ext uri="{9D8B030D-6E8A-4147-A177-3AD203B41FA5}">
                      <a16:colId xmlns:a16="http://schemas.microsoft.com/office/drawing/2014/main" val="2354546711"/>
                    </a:ext>
                  </a:extLst>
                </a:gridCol>
                <a:gridCol w="388229">
                  <a:extLst>
                    <a:ext uri="{9D8B030D-6E8A-4147-A177-3AD203B41FA5}">
                      <a16:colId xmlns:a16="http://schemas.microsoft.com/office/drawing/2014/main" val="3065974761"/>
                    </a:ext>
                  </a:extLst>
                </a:gridCol>
                <a:gridCol w="388229">
                  <a:extLst>
                    <a:ext uri="{9D8B030D-6E8A-4147-A177-3AD203B41FA5}">
                      <a16:colId xmlns:a16="http://schemas.microsoft.com/office/drawing/2014/main" val="3507064279"/>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303499"/>
                  </a:ext>
                </a:extLst>
              </a:tr>
            </a:tbl>
          </a:graphicData>
        </a:graphic>
      </p:graphicFrame>
      <p:sp>
        <p:nvSpPr>
          <p:cNvPr id="10" name="文本框 9">
            <a:extLst>
              <a:ext uri="{FF2B5EF4-FFF2-40B4-BE49-F238E27FC236}">
                <a16:creationId xmlns:a16="http://schemas.microsoft.com/office/drawing/2014/main" id="{265104F3-D5C6-487E-95C9-689BEF077B3B}"/>
              </a:ext>
            </a:extLst>
          </p:cNvPr>
          <p:cNvSpPr txBox="1"/>
          <p:nvPr/>
        </p:nvSpPr>
        <p:spPr>
          <a:xfrm>
            <a:off x="6628806" y="3573355"/>
            <a:ext cx="833377" cy="461665"/>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a:t>
            </a:r>
            <a:endParaRPr lang="zh-CN" altLang="en-US" sz="2400" b="1">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41607F2-2236-49E2-B355-08101BCFCE26}"/>
              </a:ext>
            </a:extLst>
          </p:cNvPr>
          <p:cNvSpPr txBox="1"/>
          <p:nvPr/>
        </p:nvSpPr>
        <p:spPr>
          <a:xfrm>
            <a:off x="8657864" y="3625060"/>
            <a:ext cx="2928394" cy="461665"/>
          </a:xfrm>
          <a:prstGeom prst="rect">
            <a:avLst/>
          </a:prstGeom>
          <a:noFill/>
        </p:spPr>
        <p:txBody>
          <a:bodyPr wrap="square" rtlCol="0">
            <a:spAutoFit/>
          </a:bodyPr>
          <a:lstStyle/>
          <a:p>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length = 1071</a:t>
            </a:r>
            <a:r>
              <a:rPr lang="zh-CN" altLang="en-US" sz="2400">
                <a:latin typeface="Times New Roman" panose="02020603050405020304" pitchFamily="18" charset="0"/>
                <a:cs typeface="Times New Roman" panose="02020603050405020304" pitchFamily="18" charset="0"/>
              </a:rPr>
              <a:t>）</a:t>
            </a:r>
          </a:p>
        </p:txBody>
      </p:sp>
      <p:sp>
        <p:nvSpPr>
          <p:cNvPr id="14" name="文本框 13">
            <a:extLst>
              <a:ext uri="{FF2B5EF4-FFF2-40B4-BE49-F238E27FC236}">
                <a16:creationId xmlns:a16="http://schemas.microsoft.com/office/drawing/2014/main" id="{732E01E7-C152-42A0-92FC-88E999907AB2}"/>
              </a:ext>
            </a:extLst>
          </p:cNvPr>
          <p:cNvSpPr txBox="1"/>
          <p:nvPr/>
        </p:nvSpPr>
        <p:spPr>
          <a:xfrm>
            <a:off x="1041489" y="3600589"/>
            <a:ext cx="1164687" cy="46166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patient1</a:t>
            </a:r>
            <a:endParaRPr lang="zh-CN" altLang="en-US" sz="2400">
              <a:latin typeface="Times New Roman" panose="02020603050405020304" pitchFamily="18" charset="0"/>
              <a:cs typeface="Times New Roman" panose="02020603050405020304" pitchFamily="18" charset="0"/>
            </a:endParaRPr>
          </a:p>
        </p:txBody>
      </p:sp>
      <p:graphicFrame>
        <p:nvGraphicFramePr>
          <p:cNvPr id="12" name="表格 8">
            <a:extLst>
              <a:ext uri="{FF2B5EF4-FFF2-40B4-BE49-F238E27FC236}">
                <a16:creationId xmlns:a16="http://schemas.microsoft.com/office/drawing/2014/main" id="{6833EDE2-2EC8-4445-B59C-2F184AFBDB98}"/>
              </a:ext>
            </a:extLst>
          </p:cNvPr>
          <p:cNvGraphicFramePr>
            <a:graphicFrameLocks noGrp="1"/>
          </p:cNvGraphicFramePr>
          <p:nvPr>
            <p:extLst>
              <p:ext uri="{D42A27DB-BD31-4B8C-83A1-F6EECF244321}">
                <p14:modId xmlns:p14="http://schemas.microsoft.com/office/powerpoint/2010/main" val="2366691102"/>
              </p:ext>
            </p:extLst>
          </p:nvPr>
        </p:nvGraphicFramePr>
        <p:xfrm>
          <a:off x="2564806" y="4544606"/>
          <a:ext cx="3882290" cy="370840"/>
        </p:xfrm>
        <a:graphic>
          <a:graphicData uri="http://schemas.openxmlformats.org/drawingml/2006/table">
            <a:tbl>
              <a:tblPr firstRow="1" bandRow="1">
                <a:tableStyleId>{5C22544A-7EE6-4342-B048-85BDC9FD1C3A}</a:tableStyleId>
              </a:tblPr>
              <a:tblGrid>
                <a:gridCol w="388229">
                  <a:extLst>
                    <a:ext uri="{9D8B030D-6E8A-4147-A177-3AD203B41FA5}">
                      <a16:colId xmlns:a16="http://schemas.microsoft.com/office/drawing/2014/main" val="2354546711"/>
                    </a:ext>
                  </a:extLst>
                </a:gridCol>
                <a:gridCol w="388229">
                  <a:extLst>
                    <a:ext uri="{9D8B030D-6E8A-4147-A177-3AD203B41FA5}">
                      <a16:colId xmlns:a16="http://schemas.microsoft.com/office/drawing/2014/main" val="3065974761"/>
                    </a:ext>
                  </a:extLst>
                </a:gridCol>
                <a:gridCol w="388229">
                  <a:extLst>
                    <a:ext uri="{9D8B030D-6E8A-4147-A177-3AD203B41FA5}">
                      <a16:colId xmlns:a16="http://schemas.microsoft.com/office/drawing/2014/main" val="3507064279"/>
                    </a:ext>
                  </a:extLst>
                </a:gridCol>
                <a:gridCol w="388229">
                  <a:extLst>
                    <a:ext uri="{9D8B030D-6E8A-4147-A177-3AD203B41FA5}">
                      <a16:colId xmlns:a16="http://schemas.microsoft.com/office/drawing/2014/main" val="1274089431"/>
                    </a:ext>
                  </a:extLst>
                </a:gridCol>
                <a:gridCol w="388229">
                  <a:extLst>
                    <a:ext uri="{9D8B030D-6E8A-4147-A177-3AD203B41FA5}">
                      <a16:colId xmlns:a16="http://schemas.microsoft.com/office/drawing/2014/main" val="1132986320"/>
                    </a:ext>
                  </a:extLst>
                </a:gridCol>
                <a:gridCol w="388229">
                  <a:extLst>
                    <a:ext uri="{9D8B030D-6E8A-4147-A177-3AD203B41FA5}">
                      <a16:colId xmlns:a16="http://schemas.microsoft.com/office/drawing/2014/main" val="3276445783"/>
                    </a:ext>
                  </a:extLst>
                </a:gridCol>
                <a:gridCol w="388229">
                  <a:extLst>
                    <a:ext uri="{9D8B030D-6E8A-4147-A177-3AD203B41FA5}">
                      <a16:colId xmlns:a16="http://schemas.microsoft.com/office/drawing/2014/main" val="3485374636"/>
                    </a:ext>
                  </a:extLst>
                </a:gridCol>
                <a:gridCol w="388229">
                  <a:extLst>
                    <a:ext uri="{9D8B030D-6E8A-4147-A177-3AD203B41FA5}">
                      <a16:colId xmlns:a16="http://schemas.microsoft.com/office/drawing/2014/main" val="2603593318"/>
                    </a:ext>
                  </a:extLst>
                </a:gridCol>
                <a:gridCol w="388229">
                  <a:extLst>
                    <a:ext uri="{9D8B030D-6E8A-4147-A177-3AD203B41FA5}">
                      <a16:colId xmlns:a16="http://schemas.microsoft.com/office/drawing/2014/main" val="1336599580"/>
                    </a:ext>
                  </a:extLst>
                </a:gridCol>
                <a:gridCol w="388229">
                  <a:extLst>
                    <a:ext uri="{9D8B030D-6E8A-4147-A177-3AD203B41FA5}">
                      <a16:colId xmlns:a16="http://schemas.microsoft.com/office/drawing/2014/main" val="1767173564"/>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rgbClr val="C00000"/>
                          </a:solidFill>
                          <a:latin typeface="Times New Roman" panose="02020603050405020304" pitchFamily="18" charset="0"/>
                          <a:cs typeface="Times New Roman" panose="02020603050405020304" pitchFamily="18" charset="0"/>
                        </a:rPr>
                        <a:t>1</a:t>
                      </a:r>
                      <a:endParaRPr lang="zh-CN" altLang="en-US">
                        <a:solidFill>
                          <a:srgbClr val="C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rgbClr val="C00000"/>
                          </a:solidFill>
                          <a:latin typeface="Times New Roman" panose="02020603050405020304" pitchFamily="18" charset="0"/>
                          <a:cs typeface="Times New Roman" panose="02020603050405020304" pitchFamily="18" charset="0"/>
                        </a:rPr>
                        <a:t>1</a:t>
                      </a:r>
                      <a:endParaRPr lang="zh-CN" altLang="en-US">
                        <a:solidFill>
                          <a:srgbClr val="C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303499"/>
                  </a:ext>
                </a:extLst>
              </a:tr>
            </a:tbl>
          </a:graphicData>
        </a:graphic>
      </p:graphicFrame>
      <p:graphicFrame>
        <p:nvGraphicFramePr>
          <p:cNvPr id="13" name="表格 12">
            <a:extLst>
              <a:ext uri="{FF2B5EF4-FFF2-40B4-BE49-F238E27FC236}">
                <a16:creationId xmlns:a16="http://schemas.microsoft.com/office/drawing/2014/main" id="{FF387216-E618-4409-8742-BC9ABE95B7A2}"/>
              </a:ext>
            </a:extLst>
          </p:cNvPr>
          <p:cNvGraphicFramePr>
            <a:graphicFrameLocks noGrp="1"/>
          </p:cNvGraphicFramePr>
          <p:nvPr>
            <p:extLst>
              <p:ext uri="{D42A27DB-BD31-4B8C-83A1-F6EECF244321}">
                <p14:modId xmlns:p14="http://schemas.microsoft.com/office/powerpoint/2010/main" val="1821612477"/>
              </p:ext>
            </p:extLst>
          </p:nvPr>
        </p:nvGraphicFramePr>
        <p:xfrm>
          <a:off x="7346067" y="4544606"/>
          <a:ext cx="1164687" cy="370840"/>
        </p:xfrm>
        <a:graphic>
          <a:graphicData uri="http://schemas.openxmlformats.org/drawingml/2006/table">
            <a:tbl>
              <a:tblPr firstRow="1" bandRow="1">
                <a:tableStyleId>{5C22544A-7EE6-4342-B048-85BDC9FD1C3A}</a:tableStyleId>
              </a:tblPr>
              <a:tblGrid>
                <a:gridCol w="388229">
                  <a:extLst>
                    <a:ext uri="{9D8B030D-6E8A-4147-A177-3AD203B41FA5}">
                      <a16:colId xmlns:a16="http://schemas.microsoft.com/office/drawing/2014/main" val="2354546711"/>
                    </a:ext>
                  </a:extLst>
                </a:gridCol>
                <a:gridCol w="388229">
                  <a:extLst>
                    <a:ext uri="{9D8B030D-6E8A-4147-A177-3AD203B41FA5}">
                      <a16:colId xmlns:a16="http://schemas.microsoft.com/office/drawing/2014/main" val="3065974761"/>
                    </a:ext>
                  </a:extLst>
                </a:gridCol>
                <a:gridCol w="388229">
                  <a:extLst>
                    <a:ext uri="{9D8B030D-6E8A-4147-A177-3AD203B41FA5}">
                      <a16:colId xmlns:a16="http://schemas.microsoft.com/office/drawing/2014/main" val="3507064279"/>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303499"/>
                  </a:ext>
                </a:extLst>
              </a:tr>
            </a:tbl>
          </a:graphicData>
        </a:graphic>
      </p:graphicFrame>
      <p:sp>
        <p:nvSpPr>
          <p:cNvPr id="15" name="文本框 14">
            <a:extLst>
              <a:ext uri="{FF2B5EF4-FFF2-40B4-BE49-F238E27FC236}">
                <a16:creationId xmlns:a16="http://schemas.microsoft.com/office/drawing/2014/main" id="{C3454196-2B81-4362-9088-8FAD0536D548}"/>
              </a:ext>
            </a:extLst>
          </p:cNvPr>
          <p:cNvSpPr txBox="1"/>
          <p:nvPr/>
        </p:nvSpPr>
        <p:spPr>
          <a:xfrm>
            <a:off x="6628806" y="4442873"/>
            <a:ext cx="833377" cy="461665"/>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a:t>
            </a:r>
            <a:endParaRPr lang="zh-CN" altLang="en-US" sz="2400" b="1">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3FB127A-F2CF-4F7F-883F-0220ABDE898F}"/>
              </a:ext>
            </a:extLst>
          </p:cNvPr>
          <p:cNvSpPr txBox="1"/>
          <p:nvPr/>
        </p:nvSpPr>
        <p:spPr>
          <a:xfrm>
            <a:off x="8657864" y="4494578"/>
            <a:ext cx="2928394" cy="461665"/>
          </a:xfrm>
          <a:prstGeom prst="rect">
            <a:avLst/>
          </a:prstGeom>
          <a:noFill/>
        </p:spPr>
        <p:txBody>
          <a:bodyPr wrap="square" rtlCol="0">
            <a:spAutoFit/>
          </a:bodyPr>
          <a:lstStyle/>
          <a:p>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length = 1071</a:t>
            </a:r>
            <a:r>
              <a:rPr lang="zh-CN" altLang="en-US" sz="2400">
                <a:latin typeface="Times New Roman" panose="02020603050405020304" pitchFamily="18" charset="0"/>
                <a:cs typeface="Times New Roman" panose="02020603050405020304" pitchFamily="18" charset="0"/>
              </a:rPr>
              <a:t>）</a:t>
            </a:r>
          </a:p>
        </p:txBody>
      </p:sp>
      <p:sp>
        <p:nvSpPr>
          <p:cNvPr id="17" name="文本框 16">
            <a:extLst>
              <a:ext uri="{FF2B5EF4-FFF2-40B4-BE49-F238E27FC236}">
                <a16:creationId xmlns:a16="http://schemas.microsoft.com/office/drawing/2014/main" id="{44F1C3C2-5284-440D-A106-9CAA58830E01}"/>
              </a:ext>
            </a:extLst>
          </p:cNvPr>
          <p:cNvSpPr txBox="1"/>
          <p:nvPr/>
        </p:nvSpPr>
        <p:spPr>
          <a:xfrm>
            <a:off x="1041489" y="4470107"/>
            <a:ext cx="1164687" cy="46166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patient2</a:t>
            </a:r>
            <a:endParaRPr lang="zh-CN" altLang="en-US" sz="2400">
              <a:latin typeface="Times New Roman" panose="02020603050405020304" pitchFamily="18" charset="0"/>
              <a:cs typeface="Times New Roman" panose="02020603050405020304" pitchFamily="18" charset="0"/>
            </a:endParaRPr>
          </a:p>
        </p:txBody>
      </p:sp>
      <p:graphicFrame>
        <p:nvGraphicFramePr>
          <p:cNvPr id="18" name="表格 8">
            <a:extLst>
              <a:ext uri="{FF2B5EF4-FFF2-40B4-BE49-F238E27FC236}">
                <a16:creationId xmlns:a16="http://schemas.microsoft.com/office/drawing/2014/main" id="{F074C656-8A8C-42F6-B3CB-6386A9F34844}"/>
              </a:ext>
            </a:extLst>
          </p:cNvPr>
          <p:cNvGraphicFramePr>
            <a:graphicFrameLocks noGrp="1"/>
          </p:cNvGraphicFramePr>
          <p:nvPr>
            <p:extLst>
              <p:ext uri="{D42A27DB-BD31-4B8C-83A1-F6EECF244321}">
                <p14:modId xmlns:p14="http://schemas.microsoft.com/office/powerpoint/2010/main" val="158810105"/>
              </p:ext>
            </p:extLst>
          </p:nvPr>
        </p:nvGraphicFramePr>
        <p:xfrm>
          <a:off x="2564806" y="5436708"/>
          <a:ext cx="3882290" cy="370840"/>
        </p:xfrm>
        <a:graphic>
          <a:graphicData uri="http://schemas.openxmlformats.org/drawingml/2006/table">
            <a:tbl>
              <a:tblPr firstRow="1" bandRow="1">
                <a:tableStyleId>{5C22544A-7EE6-4342-B048-85BDC9FD1C3A}</a:tableStyleId>
              </a:tblPr>
              <a:tblGrid>
                <a:gridCol w="388229">
                  <a:extLst>
                    <a:ext uri="{9D8B030D-6E8A-4147-A177-3AD203B41FA5}">
                      <a16:colId xmlns:a16="http://schemas.microsoft.com/office/drawing/2014/main" val="2354546711"/>
                    </a:ext>
                  </a:extLst>
                </a:gridCol>
                <a:gridCol w="388229">
                  <a:extLst>
                    <a:ext uri="{9D8B030D-6E8A-4147-A177-3AD203B41FA5}">
                      <a16:colId xmlns:a16="http://schemas.microsoft.com/office/drawing/2014/main" val="3065974761"/>
                    </a:ext>
                  </a:extLst>
                </a:gridCol>
                <a:gridCol w="388229">
                  <a:extLst>
                    <a:ext uri="{9D8B030D-6E8A-4147-A177-3AD203B41FA5}">
                      <a16:colId xmlns:a16="http://schemas.microsoft.com/office/drawing/2014/main" val="3507064279"/>
                    </a:ext>
                  </a:extLst>
                </a:gridCol>
                <a:gridCol w="388229">
                  <a:extLst>
                    <a:ext uri="{9D8B030D-6E8A-4147-A177-3AD203B41FA5}">
                      <a16:colId xmlns:a16="http://schemas.microsoft.com/office/drawing/2014/main" val="1274089431"/>
                    </a:ext>
                  </a:extLst>
                </a:gridCol>
                <a:gridCol w="388229">
                  <a:extLst>
                    <a:ext uri="{9D8B030D-6E8A-4147-A177-3AD203B41FA5}">
                      <a16:colId xmlns:a16="http://schemas.microsoft.com/office/drawing/2014/main" val="1132986320"/>
                    </a:ext>
                  </a:extLst>
                </a:gridCol>
                <a:gridCol w="388229">
                  <a:extLst>
                    <a:ext uri="{9D8B030D-6E8A-4147-A177-3AD203B41FA5}">
                      <a16:colId xmlns:a16="http://schemas.microsoft.com/office/drawing/2014/main" val="3276445783"/>
                    </a:ext>
                  </a:extLst>
                </a:gridCol>
                <a:gridCol w="388229">
                  <a:extLst>
                    <a:ext uri="{9D8B030D-6E8A-4147-A177-3AD203B41FA5}">
                      <a16:colId xmlns:a16="http://schemas.microsoft.com/office/drawing/2014/main" val="3485374636"/>
                    </a:ext>
                  </a:extLst>
                </a:gridCol>
                <a:gridCol w="388229">
                  <a:extLst>
                    <a:ext uri="{9D8B030D-6E8A-4147-A177-3AD203B41FA5}">
                      <a16:colId xmlns:a16="http://schemas.microsoft.com/office/drawing/2014/main" val="2603593318"/>
                    </a:ext>
                  </a:extLst>
                </a:gridCol>
                <a:gridCol w="388229">
                  <a:extLst>
                    <a:ext uri="{9D8B030D-6E8A-4147-A177-3AD203B41FA5}">
                      <a16:colId xmlns:a16="http://schemas.microsoft.com/office/drawing/2014/main" val="1336599580"/>
                    </a:ext>
                  </a:extLst>
                </a:gridCol>
                <a:gridCol w="388229">
                  <a:extLst>
                    <a:ext uri="{9D8B030D-6E8A-4147-A177-3AD203B41FA5}">
                      <a16:colId xmlns:a16="http://schemas.microsoft.com/office/drawing/2014/main" val="1767173564"/>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303499"/>
                  </a:ext>
                </a:extLst>
              </a:tr>
            </a:tbl>
          </a:graphicData>
        </a:graphic>
      </p:graphicFrame>
      <p:graphicFrame>
        <p:nvGraphicFramePr>
          <p:cNvPr id="19" name="表格 18">
            <a:extLst>
              <a:ext uri="{FF2B5EF4-FFF2-40B4-BE49-F238E27FC236}">
                <a16:creationId xmlns:a16="http://schemas.microsoft.com/office/drawing/2014/main" id="{A6B29E74-44D4-486A-B745-8B1B4CE1DCF8}"/>
              </a:ext>
            </a:extLst>
          </p:cNvPr>
          <p:cNvGraphicFramePr>
            <a:graphicFrameLocks noGrp="1"/>
          </p:cNvGraphicFramePr>
          <p:nvPr>
            <p:extLst>
              <p:ext uri="{D42A27DB-BD31-4B8C-83A1-F6EECF244321}">
                <p14:modId xmlns:p14="http://schemas.microsoft.com/office/powerpoint/2010/main" val="4023127016"/>
              </p:ext>
            </p:extLst>
          </p:nvPr>
        </p:nvGraphicFramePr>
        <p:xfrm>
          <a:off x="7346067" y="5436708"/>
          <a:ext cx="1164687" cy="370840"/>
        </p:xfrm>
        <a:graphic>
          <a:graphicData uri="http://schemas.openxmlformats.org/drawingml/2006/table">
            <a:tbl>
              <a:tblPr firstRow="1" bandRow="1">
                <a:tableStyleId>{5C22544A-7EE6-4342-B048-85BDC9FD1C3A}</a:tableStyleId>
              </a:tblPr>
              <a:tblGrid>
                <a:gridCol w="388229">
                  <a:extLst>
                    <a:ext uri="{9D8B030D-6E8A-4147-A177-3AD203B41FA5}">
                      <a16:colId xmlns:a16="http://schemas.microsoft.com/office/drawing/2014/main" val="2354546711"/>
                    </a:ext>
                  </a:extLst>
                </a:gridCol>
                <a:gridCol w="388229">
                  <a:extLst>
                    <a:ext uri="{9D8B030D-6E8A-4147-A177-3AD203B41FA5}">
                      <a16:colId xmlns:a16="http://schemas.microsoft.com/office/drawing/2014/main" val="3065974761"/>
                    </a:ext>
                  </a:extLst>
                </a:gridCol>
                <a:gridCol w="388229">
                  <a:extLst>
                    <a:ext uri="{9D8B030D-6E8A-4147-A177-3AD203B41FA5}">
                      <a16:colId xmlns:a16="http://schemas.microsoft.com/office/drawing/2014/main" val="3507064279"/>
                    </a:ext>
                  </a:extLst>
                </a:gridCol>
              </a:tblGrid>
              <a:tr h="370840">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rgbClr val="C00000"/>
                          </a:solidFill>
                          <a:latin typeface="Times New Roman" panose="02020603050405020304" pitchFamily="18" charset="0"/>
                          <a:cs typeface="Times New Roman" panose="02020603050405020304" pitchFamily="18" charset="0"/>
                        </a:rPr>
                        <a:t>1</a:t>
                      </a:r>
                      <a:endParaRPr lang="zh-CN" altLang="en-US">
                        <a:solidFill>
                          <a:srgbClr val="C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0</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303499"/>
                  </a:ext>
                </a:extLst>
              </a:tr>
            </a:tbl>
          </a:graphicData>
        </a:graphic>
      </p:graphicFrame>
      <p:sp>
        <p:nvSpPr>
          <p:cNvPr id="20" name="文本框 19">
            <a:extLst>
              <a:ext uri="{FF2B5EF4-FFF2-40B4-BE49-F238E27FC236}">
                <a16:creationId xmlns:a16="http://schemas.microsoft.com/office/drawing/2014/main" id="{CE3F34CD-B6DE-4EA9-81AC-B8813843A5F6}"/>
              </a:ext>
            </a:extLst>
          </p:cNvPr>
          <p:cNvSpPr txBox="1"/>
          <p:nvPr/>
        </p:nvSpPr>
        <p:spPr>
          <a:xfrm>
            <a:off x="6628806" y="5334975"/>
            <a:ext cx="833377" cy="461665"/>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a:t>
            </a:r>
            <a:endParaRPr lang="zh-CN" altLang="en-US" sz="2400" b="1">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2DF0657-33A2-418E-9A15-95508482A040}"/>
              </a:ext>
            </a:extLst>
          </p:cNvPr>
          <p:cNvSpPr txBox="1"/>
          <p:nvPr/>
        </p:nvSpPr>
        <p:spPr>
          <a:xfrm>
            <a:off x="8657864" y="5386680"/>
            <a:ext cx="2928394" cy="461665"/>
          </a:xfrm>
          <a:prstGeom prst="rect">
            <a:avLst/>
          </a:prstGeom>
          <a:noFill/>
        </p:spPr>
        <p:txBody>
          <a:bodyPr wrap="square" rtlCol="0">
            <a:spAutoFit/>
          </a:bodyPr>
          <a:lstStyle/>
          <a:p>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length = 1071</a:t>
            </a:r>
            <a:r>
              <a:rPr lang="zh-CN" altLang="en-US" sz="2400">
                <a:latin typeface="Times New Roman" panose="02020603050405020304" pitchFamily="18" charset="0"/>
                <a:cs typeface="Times New Roman" panose="02020603050405020304" pitchFamily="18" charset="0"/>
              </a:rPr>
              <a:t>）</a:t>
            </a:r>
          </a:p>
        </p:txBody>
      </p:sp>
      <p:sp>
        <p:nvSpPr>
          <p:cNvPr id="22" name="文本框 21">
            <a:extLst>
              <a:ext uri="{FF2B5EF4-FFF2-40B4-BE49-F238E27FC236}">
                <a16:creationId xmlns:a16="http://schemas.microsoft.com/office/drawing/2014/main" id="{552CEDE3-483E-436A-AC3C-9855683BC928}"/>
              </a:ext>
            </a:extLst>
          </p:cNvPr>
          <p:cNvSpPr txBox="1"/>
          <p:nvPr/>
        </p:nvSpPr>
        <p:spPr>
          <a:xfrm>
            <a:off x="1041489" y="5362209"/>
            <a:ext cx="1164687" cy="461665"/>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patient3</a:t>
            </a:r>
            <a:endParaRPr lang="zh-CN" altLang="en-US" sz="240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D22A1F8-0CAE-49F9-A6B9-471BEE211BCE}"/>
              </a:ext>
            </a:extLst>
          </p:cNvPr>
          <p:cNvSpPr txBox="1"/>
          <p:nvPr/>
        </p:nvSpPr>
        <p:spPr>
          <a:xfrm>
            <a:off x="1332411" y="5852982"/>
            <a:ext cx="992777" cy="646331"/>
          </a:xfrm>
          <a:prstGeom prst="rect">
            <a:avLst/>
          </a:prstGeom>
          <a:noFill/>
        </p:spPr>
        <p:txBody>
          <a:bodyPr wrap="square" rtlCol="0">
            <a:spAutoFit/>
          </a:bodyPr>
          <a:lstStyle/>
          <a:p>
            <a:r>
              <a:rPr lang="en-US" altLang="zh-CN" sz="3600" b="1">
                <a:latin typeface="Times New Roman" panose="02020603050405020304" pitchFamily="18" charset="0"/>
                <a:cs typeface="Times New Roman" panose="02020603050405020304" pitchFamily="18" charset="0"/>
              </a:rPr>
              <a:t>…</a:t>
            </a:r>
            <a:endParaRPr lang="zh-CN" altLang="en-US" sz="3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943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89E848F-2B00-46CD-812B-98707023AD41}"/>
              </a:ext>
            </a:extLst>
          </p:cNvPr>
          <p:cNvSpPr>
            <a:spLocks noGrp="1"/>
          </p:cNvSpPr>
          <p:nvPr>
            <p:ph type="sldNum" sz="quarter" idx="12"/>
          </p:nvPr>
        </p:nvSpPr>
        <p:spPr/>
        <p:txBody>
          <a:bodyPr/>
          <a:lstStyle/>
          <a:p>
            <a:fld id="{75F37EE8-98CE-1B43-8FA2-856FBD00F454}" type="slidenum">
              <a:rPr lang="en-US" altLang="zh-CN" smtClean="0"/>
              <a:pPr/>
              <a:t>17</a:t>
            </a:fld>
            <a:endParaRPr kumimoji="1" lang="zh-CN" altLang="en-US"/>
          </a:p>
        </p:txBody>
      </p:sp>
      <p:sp>
        <p:nvSpPr>
          <p:cNvPr id="5" name="文本框 4">
            <a:extLst>
              <a:ext uri="{FF2B5EF4-FFF2-40B4-BE49-F238E27FC236}">
                <a16:creationId xmlns:a16="http://schemas.microsoft.com/office/drawing/2014/main" id="{9A0E0B8D-6BA5-4BC1-86D2-B65EBA48B269}"/>
              </a:ext>
            </a:extLst>
          </p:cNvPr>
          <p:cNvSpPr txBox="1"/>
          <p:nvPr/>
        </p:nvSpPr>
        <p:spPr>
          <a:xfrm>
            <a:off x="363415" y="117231"/>
            <a:ext cx="11696505"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r>
              <a:rPr lang="en-US" altLang="zh-CN">
                <a:solidFill>
                  <a:schemeClr val="accent1">
                    <a:lumMod val="50000"/>
                  </a:schemeClr>
                </a:solidFill>
              </a:rPr>
              <a:t>Experiment </a:t>
            </a:r>
            <a:r>
              <a:rPr lang="zh-CN" altLang="en-US" sz="2400">
                <a:solidFill>
                  <a:schemeClr val="accent1">
                    <a:lumMod val="50000"/>
                  </a:schemeClr>
                </a:solidFill>
              </a:rPr>
              <a:t>（</a:t>
            </a:r>
            <a:r>
              <a:rPr lang="en-US" altLang="zh-CN" sz="2400">
                <a:solidFill>
                  <a:schemeClr val="accent1">
                    <a:lumMod val="50000"/>
                  </a:schemeClr>
                </a:solidFill>
              </a:rPr>
              <a:t>Electronic Health Records</a:t>
            </a:r>
            <a:r>
              <a:rPr lang="zh-CN" altLang="en-US" sz="2400">
                <a:solidFill>
                  <a:schemeClr val="accent1">
                    <a:lumMod val="50000"/>
                  </a:schemeClr>
                </a:solidFill>
              </a:rPr>
              <a:t>）</a:t>
            </a:r>
            <a:endParaRPr lang="en-US" altLang="zh-CN" sz="2400">
              <a:solidFill>
                <a:schemeClr val="accent1">
                  <a:lumMod val="50000"/>
                </a:schemeClr>
              </a:solidFill>
            </a:endParaRPr>
          </a:p>
        </p:txBody>
      </p:sp>
      <p:pic>
        <p:nvPicPr>
          <p:cNvPr id="12" name="图片 11">
            <a:extLst>
              <a:ext uri="{FF2B5EF4-FFF2-40B4-BE49-F238E27FC236}">
                <a16:creationId xmlns:a16="http://schemas.microsoft.com/office/drawing/2014/main" id="{195687FB-0DC5-4798-89F7-6B58BA05B143}"/>
              </a:ext>
            </a:extLst>
          </p:cNvPr>
          <p:cNvPicPr>
            <a:picLocks noChangeAspect="1"/>
          </p:cNvPicPr>
          <p:nvPr/>
        </p:nvPicPr>
        <p:blipFill rotWithShape="1">
          <a:blip r:embed="rId3"/>
          <a:srcRect b="50557"/>
          <a:stretch/>
        </p:blipFill>
        <p:spPr>
          <a:xfrm>
            <a:off x="363415" y="906140"/>
            <a:ext cx="11303866" cy="2784117"/>
          </a:xfrm>
          <a:prstGeom prst="rect">
            <a:avLst/>
          </a:prstGeom>
        </p:spPr>
      </p:pic>
      <p:sp>
        <p:nvSpPr>
          <p:cNvPr id="2" name="文本框 1">
            <a:extLst>
              <a:ext uri="{FF2B5EF4-FFF2-40B4-BE49-F238E27FC236}">
                <a16:creationId xmlns:a16="http://schemas.microsoft.com/office/drawing/2014/main" id="{BF378BFA-8650-4D07-83EB-4871ECB76038}"/>
              </a:ext>
            </a:extLst>
          </p:cNvPr>
          <p:cNvSpPr txBox="1"/>
          <p:nvPr/>
        </p:nvSpPr>
        <p:spPr>
          <a:xfrm>
            <a:off x="363416" y="3735869"/>
            <a:ext cx="11425814" cy="2769989"/>
          </a:xfrm>
          <a:prstGeom prst="rect">
            <a:avLst/>
          </a:prstGeom>
          <a:noFill/>
        </p:spPr>
        <p:txBody>
          <a:bodyPr wrap="square" rtlCol="0">
            <a:spAutoFit/>
          </a:bodyPr>
          <a:lstStyle/>
          <a:p>
            <a:pPr marL="342900" indent="-3429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Adopt the </a:t>
            </a:r>
            <a:r>
              <a:rPr lang="en-US" altLang="zh-CN" sz="2400">
                <a:solidFill>
                  <a:srgbClr val="C00000"/>
                </a:solidFill>
                <a:latin typeface="Times New Roman" panose="02020603050405020304" pitchFamily="18" charset="0"/>
                <a:cs typeface="Times New Roman" panose="02020603050405020304" pitchFamily="18" charset="0"/>
              </a:rPr>
              <a:t>dimensional wise probability </a:t>
            </a:r>
            <a:r>
              <a:rPr lang="en-US" altLang="zh-CN" sz="2400">
                <a:latin typeface="Times New Roman" panose="02020603050405020304" pitchFamily="18" charset="0"/>
                <a:cs typeface="Times New Roman" panose="02020603050405020304" pitchFamily="18" charset="0"/>
              </a:rPr>
              <a:t>(DWP) as a quantitative measurement .</a:t>
            </a:r>
            <a:endParaRPr lang="en-US" altLang="zh-CN"/>
          </a:p>
          <a:p>
            <a:pPr marL="342900" indent="-3429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Each point is a pair of float numbers that represents </a:t>
            </a:r>
            <a:r>
              <a:rPr lang="en-US" altLang="zh-CN" sz="2400">
                <a:solidFill>
                  <a:srgbClr val="C00000"/>
                </a:solidFill>
                <a:latin typeface="Times New Roman" panose="02020603050405020304" pitchFamily="18" charset="0"/>
                <a:cs typeface="Times New Roman" panose="02020603050405020304" pitchFamily="18" charset="0"/>
              </a:rPr>
              <a:t>Bernoulli success probability</a:t>
            </a:r>
            <a:r>
              <a:rPr lang="en-US" altLang="zh-CN" sz="2400">
                <a:latin typeface="Times New Roman" panose="02020603050405020304" pitchFamily="18" charset="0"/>
                <a:cs typeface="Times New Roman" panose="02020603050405020304" pitchFamily="18" charset="0"/>
              </a:rPr>
              <a:t> of real data (x-axis), and generated data (y-axis) of one dimension.</a:t>
            </a:r>
            <a:endParaRPr lang="en-US" altLang="zh-CN"/>
          </a:p>
          <a:p>
            <a:pPr marL="342900" indent="-3429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Most of the points are concentrated around line </a:t>
            </a:r>
            <a:r>
              <a:rPr lang="en-US" altLang="zh-CN" sz="2400">
                <a:solidFill>
                  <a:srgbClr val="C00000"/>
                </a:solidFill>
                <a:latin typeface="Times New Roman" panose="02020603050405020304" pitchFamily="18" charset="0"/>
                <a:cs typeface="Times New Roman" panose="02020603050405020304" pitchFamily="18" charset="0"/>
              </a:rPr>
              <a:t>y = x</a:t>
            </a:r>
            <a:r>
              <a:rPr lang="en-US" altLang="zh-CN" sz="2400">
                <a:latin typeface="Times New Roman" panose="02020603050405020304" pitchFamily="18" charset="0"/>
                <a:cs typeface="Times New Roman" panose="02020603050405020304" pitchFamily="18" charset="0"/>
              </a:rPr>
              <a:t>, which indicates that the model captures each dimension’s distribution correctly.</a:t>
            </a:r>
          </a:p>
          <a:p>
            <a:pPr marL="342900" indent="-3429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 A large variance of noise makes more points deviated from line y = x. </a:t>
            </a:r>
          </a:p>
        </p:txBody>
      </p:sp>
    </p:spTree>
    <p:extLst>
      <p:ext uri="{BB962C8B-B14F-4D97-AF65-F5344CB8AC3E}">
        <p14:creationId xmlns:p14="http://schemas.microsoft.com/office/powerpoint/2010/main" val="918519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529C25-9360-497D-8C93-E19E199D2543}"/>
              </a:ext>
            </a:extLst>
          </p:cNvPr>
          <p:cNvSpPr>
            <a:spLocks noGrp="1"/>
          </p:cNvSpPr>
          <p:nvPr>
            <p:ph type="sldNum" sz="quarter" idx="12"/>
          </p:nvPr>
        </p:nvSpPr>
        <p:spPr/>
        <p:txBody>
          <a:bodyPr/>
          <a:lstStyle/>
          <a:p>
            <a:fld id="{75F37EE8-98CE-1B43-8FA2-856FBD00F454}" type="slidenum">
              <a:rPr lang="en-US" altLang="zh-CN" smtClean="0"/>
              <a:pPr/>
              <a:t>18</a:t>
            </a:fld>
            <a:endParaRPr kumimoji="1" lang="zh-CN" altLang="en-US"/>
          </a:p>
        </p:txBody>
      </p:sp>
      <p:sp>
        <p:nvSpPr>
          <p:cNvPr id="5" name="文本框 4">
            <a:extLst>
              <a:ext uri="{FF2B5EF4-FFF2-40B4-BE49-F238E27FC236}">
                <a16:creationId xmlns:a16="http://schemas.microsoft.com/office/drawing/2014/main" id="{676C3037-36F8-4421-B76B-D8E99D1D6FC1}"/>
              </a:ext>
            </a:extLst>
          </p:cNvPr>
          <p:cNvSpPr txBox="1"/>
          <p:nvPr/>
        </p:nvSpPr>
        <p:spPr>
          <a:xfrm>
            <a:off x="363415" y="117231"/>
            <a:ext cx="11696505"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r>
              <a:rPr lang="en-US" altLang="zh-CN">
                <a:solidFill>
                  <a:schemeClr val="accent1">
                    <a:lumMod val="50000"/>
                  </a:schemeClr>
                </a:solidFill>
              </a:rPr>
              <a:t>Experiment </a:t>
            </a:r>
            <a:r>
              <a:rPr lang="zh-CN" altLang="en-US" sz="2400">
                <a:solidFill>
                  <a:schemeClr val="accent1">
                    <a:lumMod val="50000"/>
                  </a:schemeClr>
                </a:solidFill>
              </a:rPr>
              <a:t>（</a:t>
            </a:r>
            <a:r>
              <a:rPr lang="en-US" altLang="zh-CN" sz="2400">
                <a:solidFill>
                  <a:schemeClr val="accent1">
                    <a:lumMod val="50000"/>
                  </a:schemeClr>
                </a:solidFill>
              </a:rPr>
              <a:t>Classification on EHR Data</a:t>
            </a:r>
            <a:r>
              <a:rPr lang="zh-CN" altLang="en-US" sz="2400">
                <a:solidFill>
                  <a:schemeClr val="accent1">
                    <a:lumMod val="50000"/>
                  </a:schemeClr>
                </a:solidFill>
              </a:rPr>
              <a:t>）</a:t>
            </a:r>
            <a:endParaRPr lang="en-US" altLang="zh-CN" sz="2400">
              <a:solidFill>
                <a:schemeClr val="accent1">
                  <a:lumMod val="50000"/>
                </a:schemeClr>
              </a:solidFill>
            </a:endParaRPr>
          </a:p>
        </p:txBody>
      </p:sp>
      <p:pic>
        <p:nvPicPr>
          <p:cNvPr id="6" name="图片 5">
            <a:extLst>
              <a:ext uri="{FF2B5EF4-FFF2-40B4-BE49-F238E27FC236}">
                <a16:creationId xmlns:a16="http://schemas.microsoft.com/office/drawing/2014/main" id="{F9A7DFA8-A70A-4BC9-8776-A9FCD4D012B2}"/>
              </a:ext>
            </a:extLst>
          </p:cNvPr>
          <p:cNvPicPr>
            <a:picLocks noChangeAspect="1"/>
          </p:cNvPicPr>
          <p:nvPr/>
        </p:nvPicPr>
        <p:blipFill rotWithShape="1">
          <a:blip r:embed="rId3"/>
          <a:srcRect t="51956" b="-92"/>
          <a:stretch/>
        </p:blipFill>
        <p:spPr>
          <a:xfrm>
            <a:off x="363415" y="1121227"/>
            <a:ext cx="11303866" cy="2710543"/>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014C6EA-5811-4DDD-9CCA-FA5831BBD936}"/>
                  </a:ext>
                </a:extLst>
              </p:cNvPr>
              <p:cNvSpPr txBox="1"/>
              <p:nvPr/>
            </p:nvSpPr>
            <p:spPr>
              <a:xfrm>
                <a:off x="363415" y="3795684"/>
                <a:ext cx="11425814" cy="2985433"/>
              </a:xfrm>
              <a:prstGeom prst="rect">
                <a:avLst/>
              </a:prstGeom>
              <a:noFill/>
            </p:spPr>
            <p:txBody>
              <a:bodyPr wrap="square" rtlCol="0">
                <a:spAutoFit/>
              </a:bodyPr>
              <a:lstStyle/>
              <a:p>
                <a:pPr marL="342900" indent="-3429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Use dimension-wise prediction (</a:t>
                </a:r>
                <a:r>
                  <a:rPr lang="en-US" altLang="zh-CN" sz="2400">
                    <a:solidFill>
                      <a:srgbClr val="C00000"/>
                    </a:solidFill>
                    <a:latin typeface="Times New Roman" panose="02020603050405020304" pitchFamily="18" charset="0"/>
                    <a:cs typeface="Times New Roman" panose="02020603050405020304" pitchFamily="18" charset="0"/>
                  </a:rPr>
                  <a:t>DWpre</a:t>
                </a:r>
                <a:r>
                  <a:rPr lang="en-US" altLang="zh-CN" sz="2400">
                    <a:latin typeface="Times New Roman" panose="02020603050405020304" pitchFamily="18" charset="0"/>
                    <a:cs typeface="Times New Roman" panose="02020603050405020304" pitchFamily="18" charset="0"/>
                  </a:rPr>
                  <a:t>) to evaluate the generative model.</a:t>
                </a:r>
              </a:p>
              <a:p>
                <a:pPr marL="342900" indent="-3429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The basic idea of DWpre is to </a:t>
                </a:r>
                <a:r>
                  <a:rPr lang="en-US" altLang="zh-CN" sz="2400">
                    <a:solidFill>
                      <a:srgbClr val="C00000"/>
                    </a:solidFill>
                    <a:latin typeface="Times New Roman" panose="02020603050405020304" pitchFamily="18" charset="0"/>
                    <a:cs typeface="Times New Roman" panose="02020603050405020304" pitchFamily="18" charset="0"/>
                  </a:rPr>
                  <a:t>select the same column from training set and generated set as target </a:t>
                </a:r>
                <a:r>
                  <a:rPr lang="en-US" altLang="zh-CN" sz="2400">
                    <a:latin typeface="Times New Roman" panose="02020603050405020304" pitchFamily="18" charset="0"/>
                    <a:cs typeface="Times New Roman" panose="02020603050405020304" pitchFamily="18" charset="0"/>
                  </a:rPr>
                  <a:t>and </a:t>
                </a:r>
                <a:r>
                  <a:rPr lang="en-US" altLang="zh-CN" sz="2400">
                    <a:solidFill>
                      <a:srgbClr val="C00000"/>
                    </a:solidFill>
                    <a:latin typeface="Times New Roman" panose="02020603050405020304" pitchFamily="18" charset="0"/>
                    <a:cs typeface="Times New Roman" panose="02020603050405020304" pitchFamily="18" charset="0"/>
                  </a:rPr>
                  <a:t>set the rest columns as feature</a:t>
                </a:r>
                <a:r>
                  <a:rPr lang="en-US" altLang="zh-CN" sz="2400">
                    <a:latin typeface="Times New Roman" panose="02020603050405020304" pitchFamily="18" charset="0"/>
                    <a:cs typeface="Times New Roman" panose="02020603050405020304" pitchFamily="18" charset="0"/>
                  </a:rPr>
                  <a:t>. Then build </a:t>
                </a:r>
                <a:r>
                  <a:rPr lang="en-US" altLang="zh-CN" sz="2400">
                    <a:solidFill>
                      <a:srgbClr val="C00000"/>
                    </a:solidFill>
                    <a:latin typeface="Times New Roman" panose="02020603050405020304" pitchFamily="18" charset="0"/>
                    <a:cs typeface="Times New Roman" panose="02020603050405020304" pitchFamily="18" charset="0"/>
                  </a:rPr>
                  <a:t>logistic regression</a:t>
                </a:r>
                <a:r>
                  <a:rPr lang="en-US" altLang="zh-CN" sz="2400">
                    <a:latin typeface="Times New Roman" panose="02020603050405020304" pitchFamily="18" charset="0"/>
                    <a:cs typeface="Times New Roman" panose="02020603050405020304" pitchFamily="18" charset="0"/>
                  </a:rPr>
                  <a:t> classifiers on both of them and test on testing set. </a:t>
                </a:r>
              </a:p>
              <a:p>
                <a:pPr marL="342900" indent="-342900">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In most cases, classifiers trained from real data perform better than classifiers trained from generated data, </a:t>
                </a:r>
                <a:r>
                  <a:rPr lang="en-US" altLang="zh-CN" sz="2400">
                    <a:solidFill>
                      <a:srgbClr val="C00000"/>
                    </a:solidFill>
                    <a:latin typeface="Times New Roman" panose="02020603050405020304" pitchFamily="18" charset="0"/>
                    <a:cs typeface="Times New Roman" panose="02020603050405020304" pitchFamily="18" charset="0"/>
                  </a:rPr>
                  <a:t>the AUC values of generated data decrease as the decreasing of the </a:t>
                </a:r>
                <a14:m>
                  <m:oMath xmlns:m="http://schemas.openxmlformats.org/officeDocument/2006/math">
                    <m:r>
                      <a:rPr lang="en-US" altLang="zh-CN" sz="2400" i="1" smtClean="0">
                        <a:solidFill>
                          <a:srgbClr val="C00000"/>
                        </a:solidFill>
                        <a:latin typeface="Cambria Math" panose="02040503050406030204" pitchFamily="18" charset="0"/>
                        <a:cs typeface="Times New Roman" panose="02020603050405020304" pitchFamily="18" charset="0"/>
                      </a:rPr>
                      <m:t>𝜀</m:t>
                    </m:r>
                  </m:oMath>
                </a14:m>
                <a:r>
                  <a:rPr lang="en-US" altLang="zh-CN" sz="2400">
                    <a:solidFill>
                      <a:srgbClr val="C00000"/>
                    </a:solidFill>
                    <a:latin typeface="Times New Roman" panose="02020603050405020304" pitchFamily="18" charset="0"/>
                    <a:cs typeface="Times New Roman" panose="02020603050405020304" pitchFamily="18" charset="0"/>
                  </a:rPr>
                  <a:t> (more noise added)</a:t>
                </a:r>
                <a:r>
                  <a:rPr lang="en-US" altLang="zh-CN" sz="2400">
                    <a:latin typeface="Times New Roman" panose="02020603050405020304" pitchFamily="18" charset="0"/>
                    <a:cs typeface="Times New Roman" panose="02020603050405020304" pitchFamily="18" charset="0"/>
                  </a:rPr>
                  <a:t>. </a:t>
                </a:r>
              </a:p>
            </p:txBody>
          </p:sp>
        </mc:Choice>
        <mc:Fallback xmlns="">
          <p:sp>
            <p:nvSpPr>
              <p:cNvPr id="8" name="文本框 7">
                <a:extLst>
                  <a:ext uri="{FF2B5EF4-FFF2-40B4-BE49-F238E27FC236}">
                    <a16:creationId xmlns:a16="http://schemas.microsoft.com/office/drawing/2014/main" id="{8014C6EA-5811-4DDD-9CCA-FA5831BBD936}"/>
                  </a:ext>
                </a:extLst>
              </p:cNvPr>
              <p:cNvSpPr txBox="1">
                <a:spLocks noRot="1" noChangeAspect="1" noMove="1" noResize="1" noEditPoints="1" noAdjustHandles="1" noChangeArrowheads="1" noChangeShapeType="1" noTextEdit="1"/>
              </p:cNvSpPr>
              <p:nvPr/>
            </p:nvSpPr>
            <p:spPr>
              <a:xfrm>
                <a:off x="363415" y="3795684"/>
                <a:ext cx="11425814" cy="2985433"/>
              </a:xfrm>
              <a:prstGeom prst="rect">
                <a:avLst/>
              </a:prstGeom>
              <a:blipFill>
                <a:blip r:embed="rId4"/>
                <a:stretch>
                  <a:fillRect l="-747" t="-1636" r="-1067" b="-38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6480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DE01C5-687C-404C-BB17-30E0931F3E0F}"/>
              </a:ext>
            </a:extLst>
          </p:cNvPr>
          <p:cNvSpPr>
            <a:spLocks noGrp="1"/>
          </p:cNvSpPr>
          <p:nvPr>
            <p:ph type="sldNum" sz="quarter" idx="12"/>
          </p:nvPr>
        </p:nvSpPr>
        <p:spPr/>
        <p:txBody>
          <a:bodyPr/>
          <a:lstStyle/>
          <a:p>
            <a:fld id="{75F37EE8-98CE-1B43-8FA2-856FBD00F454}" type="slidenum">
              <a:rPr lang="en-US" altLang="zh-CN"/>
              <a:t>19</a:t>
            </a:fld>
            <a:endParaRPr kumimoji="1" lang="zh-CN" altLang="en-US"/>
          </a:p>
        </p:txBody>
      </p:sp>
      <p:sp>
        <p:nvSpPr>
          <p:cNvPr id="5" name="标题 1">
            <a:extLst>
              <a:ext uri="{FF2B5EF4-FFF2-40B4-BE49-F238E27FC236}">
                <a16:creationId xmlns:a16="http://schemas.microsoft.com/office/drawing/2014/main" id="{AF087F47-E5D6-9840-9B6F-A2034E572FD9}"/>
              </a:ext>
            </a:extLst>
          </p:cNvPr>
          <p:cNvSpPr txBox="1">
            <a:spLocks/>
          </p:cNvSpPr>
          <p:nvPr/>
        </p:nvSpPr>
        <p:spPr>
          <a:xfrm>
            <a:off x="0" y="2785294"/>
            <a:ext cx="12192000"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altLang="zh-CN" sz="4800" b="1">
                <a:latin typeface="Times New Roman" panose="02020603050405020304" pitchFamily="18" charset="0"/>
                <a:cs typeface="Times New Roman" panose="02020603050405020304" pitchFamily="18" charset="0"/>
              </a:rPr>
              <a:t>Thank</a:t>
            </a:r>
            <a:r>
              <a:rPr lang="zh-CN" altLang="en-US" sz="4800" b="1">
                <a:latin typeface="Times New Roman" panose="02020603050405020304" pitchFamily="18" charset="0"/>
                <a:cs typeface="Times New Roman" panose="02020603050405020304" pitchFamily="18" charset="0"/>
              </a:rPr>
              <a:t> </a:t>
            </a:r>
            <a:r>
              <a:rPr lang="en-US" altLang="zh-CN" sz="4800" b="1">
                <a:latin typeface="Times New Roman" panose="02020603050405020304" pitchFamily="18" charset="0"/>
                <a:cs typeface="Times New Roman" panose="02020603050405020304" pitchFamily="18" charset="0"/>
              </a:rPr>
              <a:t>You</a:t>
            </a:r>
            <a:r>
              <a:rPr kumimoji="1" lang="zh-CN" altLang="en-US" sz="4800" b="1">
                <a:latin typeface="Times New Roman" panose="02020603050405020304" pitchFamily="18" charset="0"/>
                <a:cs typeface="Times New Roman" panose="02020603050405020304" pitchFamily="18" charset="0"/>
              </a:rPr>
              <a:t> </a:t>
            </a:r>
            <a:r>
              <a:rPr kumimoji="1" lang="en-US" altLang="zh-CN" sz="4800" b="1">
                <a:latin typeface="Times New Roman" panose="02020603050405020304" pitchFamily="18" charset="0"/>
                <a:cs typeface="Times New Roman" panose="02020603050405020304" pitchFamily="18" charset="0"/>
              </a:rPr>
              <a:t>For</a:t>
            </a:r>
            <a:r>
              <a:rPr kumimoji="1" lang="zh-CN" altLang="en-US" sz="4800" b="1">
                <a:latin typeface="Times New Roman" panose="02020603050405020304" pitchFamily="18" charset="0"/>
                <a:cs typeface="Times New Roman" panose="02020603050405020304" pitchFamily="18" charset="0"/>
              </a:rPr>
              <a:t> </a:t>
            </a:r>
            <a:r>
              <a:rPr kumimoji="1" lang="en-US" altLang="zh-CN" sz="4800" b="1">
                <a:latin typeface="Times New Roman" panose="02020603050405020304" pitchFamily="18" charset="0"/>
                <a:cs typeface="Times New Roman" panose="02020603050405020304" pitchFamily="18" charset="0"/>
              </a:rPr>
              <a:t>Listening</a:t>
            </a:r>
            <a:r>
              <a:rPr kumimoji="1" lang="zh-CN" altLang="en-US" sz="4800" b="1">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4800" b="1">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D7E79384-30B1-D44B-ABB1-8A67A9B82D0C}"/>
              </a:ext>
            </a:extLst>
          </p:cNvPr>
          <p:cNvSpPr txBox="1"/>
          <p:nvPr/>
        </p:nvSpPr>
        <p:spPr>
          <a:xfrm>
            <a:off x="4935415" y="5691897"/>
            <a:ext cx="2321169" cy="369332"/>
          </a:xfrm>
          <a:prstGeom prst="rect">
            <a:avLst/>
          </a:prstGeom>
          <a:noFill/>
        </p:spPr>
        <p:txBody>
          <a:bodyPr wrap="square" rtlCol="0">
            <a:spAutoFit/>
          </a:bodyPr>
          <a:lstStyle/>
          <a:p>
            <a:r>
              <a:rPr kumimoji="1" lang="zh-CN" altLang="en-US" b="1">
                <a:latin typeface="Times New Roman" panose="02020603050405020304" pitchFamily="18" charset="0"/>
                <a:ea typeface="SimSun" panose="02010600030101010101" pitchFamily="2" charset="-122"/>
                <a:cs typeface="Times New Roman" panose="02020603050405020304" pitchFamily="18" charset="0"/>
              </a:rPr>
              <a:t>张文博  </a:t>
            </a:r>
            <a:r>
              <a:rPr kumimoji="1" lang="en-US" altLang="zh-CN" b="1">
                <a:latin typeface="Times New Roman" panose="02020603050405020304" pitchFamily="18" charset="0"/>
                <a:ea typeface="SimSun" panose="02010600030101010101" pitchFamily="2" charset="-122"/>
                <a:cs typeface="Times New Roman" panose="02020603050405020304" pitchFamily="18" charset="0"/>
              </a:rPr>
              <a:t>2022.03.25</a:t>
            </a:r>
            <a:endParaRPr kumimoji="1" lang="zh-CN" altLang="en-US" b="1">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6295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54D458D-020C-4D19-8037-143A6EEEB107}"/>
              </a:ext>
            </a:extLst>
          </p:cNvPr>
          <p:cNvSpPr>
            <a:spLocks noGrp="1"/>
          </p:cNvSpPr>
          <p:nvPr>
            <p:ph type="sldNum" sz="quarter" idx="12"/>
          </p:nvPr>
        </p:nvSpPr>
        <p:spPr/>
        <p:txBody>
          <a:bodyPr/>
          <a:lstStyle/>
          <a:p>
            <a:fld id="{75F37EE8-98CE-1B43-8FA2-856FBD00F454}" type="slidenum">
              <a:rPr lang="en-US" altLang="zh-CN" smtClean="0"/>
              <a:pPr/>
              <a:t>2</a:t>
            </a:fld>
            <a:endParaRPr kumimoji="1" lang="zh-CN" altLang="en-US"/>
          </a:p>
        </p:txBody>
      </p:sp>
      <p:pic>
        <p:nvPicPr>
          <p:cNvPr id="80" name="图片 79">
            <a:extLst>
              <a:ext uri="{FF2B5EF4-FFF2-40B4-BE49-F238E27FC236}">
                <a16:creationId xmlns:a16="http://schemas.microsoft.com/office/drawing/2014/main" id="{A704EAD9-27FD-48B8-8CB1-D36454E17363}"/>
              </a:ext>
            </a:extLst>
          </p:cNvPr>
          <p:cNvPicPr>
            <a:picLocks noChangeAspect="1"/>
          </p:cNvPicPr>
          <p:nvPr/>
        </p:nvPicPr>
        <p:blipFill>
          <a:blip r:embed="rId2"/>
          <a:stretch>
            <a:fillRect/>
          </a:stretch>
        </p:blipFill>
        <p:spPr>
          <a:xfrm>
            <a:off x="6298164" y="290578"/>
            <a:ext cx="5264020" cy="6276844"/>
          </a:xfrm>
          <a:prstGeom prst="rect">
            <a:avLst/>
          </a:prstGeom>
        </p:spPr>
      </p:pic>
      <p:sp>
        <p:nvSpPr>
          <p:cNvPr id="81" name="文本框 80">
            <a:extLst>
              <a:ext uri="{FF2B5EF4-FFF2-40B4-BE49-F238E27FC236}">
                <a16:creationId xmlns:a16="http://schemas.microsoft.com/office/drawing/2014/main" id="{B106E82A-B236-4D3F-8C4F-AF8CDD51AC41}"/>
              </a:ext>
            </a:extLst>
          </p:cNvPr>
          <p:cNvSpPr txBox="1"/>
          <p:nvPr/>
        </p:nvSpPr>
        <p:spPr>
          <a:xfrm>
            <a:off x="251448" y="90599"/>
            <a:ext cx="6373287" cy="707886"/>
          </a:xfrm>
          <a:prstGeom prst="rect">
            <a:avLst/>
          </a:prstGeom>
          <a:noFill/>
        </p:spPr>
        <p:txBody>
          <a:bodyPr wrap="square" rtlCol="0">
            <a:spAutoFit/>
          </a:bodyPr>
          <a:lstStyle/>
          <a:p>
            <a:r>
              <a:rPr kumimoji="1" lang="en-US" altLang="zh-CN" sz="4000" b="1">
                <a:solidFill>
                  <a:schemeClr val="accent1">
                    <a:lumMod val="50000"/>
                  </a:schemeClr>
                </a:solidFill>
                <a:latin typeface="Times New Roman" panose="02020603050405020304" pitchFamily="18" charset="0"/>
                <a:cs typeface="Times New Roman" panose="02020603050405020304" pitchFamily="18" charset="0"/>
              </a:rPr>
              <a:t>Why to choose this paper</a:t>
            </a:r>
            <a:endParaRPr kumimoji="1" lang="zh-CN" altLang="en-US" sz="4000" b="1">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7A064F2F-BEC5-450C-8336-CFDAC65757C2}"/>
              </a:ext>
            </a:extLst>
          </p:cNvPr>
          <p:cNvSpPr txBox="1"/>
          <p:nvPr/>
        </p:nvSpPr>
        <p:spPr>
          <a:xfrm>
            <a:off x="453611" y="1581740"/>
            <a:ext cx="5642389" cy="4001095"/>
          </a:xfrm>
          <a:prstGeom prst="rect">
            <a:avLst/>
          </a:prstGeom>
          <a:noFill/>
        </p:spPr>
        <p:txBody>
          <a:bodyPr wrap="square">
            <a:spAutoFit/>
          </a:bodyPr>
          <a:lstStyle/>
          <a:p>
            <a:pPr marL="457200" indent="-457200">
              <a:spcAft>
                <a:spcPts val="1200"/>
              </a:spcAft>
              <a:buFont typeface="Wingdings" panose="05000000000000000000" pitchFamily="2" charset="2"/>
              <a:buChar char="Ø"/>
            </a:pPr>
            <a:r>
              <a:rPr lang="en-US" altLang="zh-CN" sz="2800">
                <a:latin typeface="Times New Roman" panose="02020603050405020304" pitchFamily="18" charset="0"/>
                <a:cs typeface="Times New Roman" panose="02020603050405020304" pitchFamily="18" charset="0"/>
              </a:rPr>
              <a:t>Combine GAN with differential privacy.</a:t>
            </a:r>
          </a:p>
          <a:p>
            <a:pPr marL="457200" indent="-457200">
              <a:spcAft>
                <a:spcPts val="1200"/>
              </a:spcAft>
              <a:buFont typeface="Wingdings" panose="05000000000000000000" pitchFamily="2" charset="2"/>
              <a:buChar char="Ø"/>
            </a:pPr>
            <a:r>
              <a:rPr lang="en-US" altLang="zh-CN" sz="2800">
                <a:latin typeface="Times New Roman" panose="02020603050405020304" pitchFamily="18" charset="0"/>
                <a:cs typeface="Times New Roman" panose="02020603050405020304" pitchFamily="18" charset="0"/>
              </a:rPr>
              <a:t>Combine Input perturbation with Intermediate perturbation.</a:t>
            </a:r>
          </a:p>
          <a:p>
            <a:pPr marL="457200" indent="-457200">
              <a:spcAft>
                <a:spcPts val="1200"/>
              </a:spcAft>
              <a:buFont typeface="Wingdings" panose="05000000000000000000" pitchFamily="2" charset="2"/>
              <a:buChar char="Ø"/>
            </a:pPr>
            <a:r>
              <a:rPr lang="en-US" altLang="zh-CN" sz="2800">
                <a:latin typeface="Times New Roman" panose="02020603050405020304" pitchFamily="18" charset="0"/>
                <a:cs typeface="Times New Roman" panose="02020603050405020304" pitchFamily="18" charset="0"/>
              </a:rPr>
              <a:t>Use the generated data for training and conduct evaluations.</a:t>
            </a:r>
          </a:p>
          <a:p>
            <a:pPr marL="457200" indent="-457200">
              <a:spcAft>
                <a:spcPts val="1200"/>
              </a:spcAft>
              <a:buFont typeface="Wingdings" panose="05000000000000000000" pitchFamily="2" charset="2"/>
              <a:buChar char="Ø"/>
            </a:pPr>
            <a:r>
              <a:rPr lang="en-US" altLang="zh-CN" sz="2800">
                <a:latin typeface="Times New Roman" panose="02020603050405020304" pitchFamily="18" charset="0"/>
                <a:cs typeface="Times New Roman" panose="02020603050405020304" pitchFamily="18" charset="0"/>
              </a:rPr>
              <a:t>Based on advanced technology: WGAN and Moments Accounts.</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7976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D53546-67AE-DF40-ABCF-E91D6350EF37}"/>
              </a:ext>
            </a:extLst>
          </p:cNvPr>
          <p:cNvSpPr txBox="1"/>
          <p:nvPr/>
        </p:nvSpPr>
        <p:spPr>
          <a:xfrm>
            <a:off x="251448" y="90599"/>
            <a:ext cx="2995605" cy="707886"/>
          </a:xfrm>
          <a:prstGeom prst="rect">
            <a:avLst/>
          </a:prstGeom>
          <a:noFill/>
        </p:spPr>
        <p:txBody>
          <a:bodyPr wrap="square" rtlCol="0">
            <a:spAutoFit/>
          </a:bodyPr>
          <a:lstStyle/>
          <a:p>
            <a:r>
              <a:rPr kumimoji="1" lang="en-US" altLang="zh-CN" sz="4000" b="1">
                <a:solidFill>
                  <a:schemeClr val="accent1">
                    <a:lumMod val="50000"/>
                  </a:schemeClr>
                </a:solidFill>
                <a:latin typeface="Times New Roman" panose="02020603050405020304" pitchFamily="18" charset="0"/>
                <a:cs typeface="Times New Roman" panose="02020603050405020304" pitchFamily="18" charset="0"/>
              </a:rPr>
              <a:t>Background</a:t>
            </a:r>
            <a:endParaRPr kumimoji="1" lang="zh-CN" altLang="en-US" sz="4000" b="1">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9BC7954-4EA6-9849-9BE0-323F57E9E032}"/>
              </a:ext>
            </a:extLst>
          </p:cNvPr>
          <p:cNvSpPr/>
          <p:nvPr/>
        </p:nvSpPr>
        <p:spPr>
          <a:xfrm>
            <a:off x="363415" y="874286"/>
            <a:ext cx="6671867" cy="661207"/>
          </a:xfrm>
          <a:prstGeom prst="rect">
            <a:avLst/>
          </a:prstGeom>
        </p:spPr>
        <p:txBody>
          <a:bodyPr wrap="square">
            <a:spAutoFit/>
          </a:bodyPr>
          <a:lstStyle/>
          <a:p>
            <a:pPr marL="457200" indent="-457200">
              <a:lnSpc>
                <a:spcPct val="150000"/>
              </a:lnSpc>
              <a:buFont typeface="Wingdings" pitchFamily="2" charset="2"/>
              <a:buChar char="Ø"/>
            </a:pPr>
            <a:r>
              <a:rPr lang="en-US" altLang="zh-CN" sz="2800" b="1">
                <a:solidFill>
                  <a:srgbClr val="C00000"/>
                </a:solidFill>
                <a:latin typeface="Times New Roman" panose="02020603050405020304" pitchFamily="18" charset="0"/>
                <a:cs typeface="Times New Roman" panose="02020603050405020304" pitchFamily="18" charset="0"/>
              </a:rPr>
              <a:t>GAN: Generative Adversarial Network</a:t>
            </a:r>
          </a:p>
        </p:txBody>
      </p:sp>
      <p:sp>
        <p:nvSpPr>
          <p:cNvPr id="2" name="灯片编号占位符 1">
            <a:extLst>
              <a:ext uri="{FF2B5EF4-FFF2-40B4-BE49-F238E27FC236}">
                <a16:creationId xmlns:a16="http://schemas.microsoft.com/office/drawing/2014/main" id="{5E91EB09-5EA5-D645-94DB-616D9E1CE469}"/>
              </a:ext>
            </a:extLst>
          </p:cNvPr>
          <p:cNvSpPr>
            <a:spLocks noGrp="1"/>
          </p:cNvSpPr>
          <p:nvPr>
            <p:ph type="sldNum" sz="quarter" idx="12"/>
          </p:nvPr>
        </p:nvSpPr>
        <p:spPr/>
        <p:txBody>
          <a:bodyPr/>
          <a:lstStyle/>
          <a:p>
            <a:fld id="{75F37EE8-98CE-1B43-8FA2-856FBD00F454}" type="slidenum">
              <a:rPr lang="en-US" altLang="zh-CN"/>
              <a:t>3</a:t>
            </a:fld>
            <a:endParaRPr kumimoji="1" lang="zh-CN" altLang="en-US"/>
          </a:p>
        </p:txBody>
      </p:sp>
      <p:pic>
        <p:nvPicPr>
          <p:cNvPr id="6" name="图片 5">
            <a:extLst>
              <a:ext uri="{FF2B5EF4-FFF2-40B4-BE49-F238E27FC236}">
                <a16:creationId xmlns:a16="http://schemas.microsoft.com/office/drawing/2014/main" id="{6F28E0E9-5C1B-458F-BACA-AF84CF9E27EE}"/>
              </a:ext>
            </a:extLst>
          </p:cNvPr>
          <p:cNvPicPr>
            <a:picLocks noChangeAspect="1"/>
          </p:cNvPicPr>
          <p:nvPr/>
        </p:nvPicPr>
        <p:blipFill>
          <a:blip r:embed="rId3"/>
          <a:stretch>
            <a:fillRect/>
          </a:stretch>
        </p:blipFill>
        <p:spPr>
          <a:xfrm>
            <a:off x="882661" y="1584661"/>
            <a:ext cx="5000609" cy="1613632"/>
          </a:xfrm>
          <a:prstGeom prst="rect">
            <a:avLst/>
          </a:prstGeom>
        </p:spPr>
      </p:pic>
      <p:sp>
        <p:nvSpPr>
          <p:cNvPr id="8" name="文本框 7">
            <a:extLst>
              <a:ext uri="{FF2B5EF4-FFF2-40B4-BE49-F238E27FC236}">
                <a16:creationId xmlns:a16="http://schemas.microsoft.com/office/drawing/2014/main" id="{5ED6710F-1440-40EF-94F0-AB8400666DE6}"/>
              </a:ext>
            </a:extLst>
          </p:cNvPr>
          <p:cNvSpPr txBox="1"/>
          <p:nvPr/>
        </p:nvSpPr>
        <p:spPr>
          <a:xfrm>
            <a:off x="363415" y="5644277"/>
            <a:ext cx="10497418" cy="523220"/>
          </a:xfrm>
          <a:prstGeom prst="rect">
            <a:avLst/>
          </a:prstGeom>
          <a:noFill/>
        </p:spPr>
        <p:txBody>
          <a:bodyPr wrap="square">
            <a:spAutoFit/>
          </a:bodyPr>
          <a:lstStyle/>
          <a:p>
            <a:pPr marL="457200" indent="-457200" algn="l" latinLnBrk="1">
              <a:buFont typeface="Wingdings" panose="05000000000000000000" pitchFamily="2" charset="2"/>
              <a:buChar char="Ø"/>
            </a:pPr>
            <a:r>
              <a:rPr lang="en-US" altLang="zh-CN" sz="2800">
                <a:latin typeface="Times New Roman" panose="02020603050405020304" pitchFamily="18" charset="0"/>
                <a:cs typeface="Times New Roman" panose="02020603050405020304" pitchFamily="18" charset="0"/>
              </a:rPr>
              <a:t>Application: Generate images for  </a:t>
            </a:r>
            <a:r>
              <a:rPr lang="en-US" altLang="zh-CN" sz="2800" b="1">
                <a:solidFill>
                  <a:srgbClr val="C00000"/>
                </a:solidFill>
                <a:latin typeface="Times New Roman" panose="02020603050405020304" pitchFamily="18" charset="0"/>
                <a:cs typeface="Times New Roman" panose="02020603050405020304" pitchFamily="18" charset="0"/>
              </a:rPr>
              <a:t>Data Augmentation</a:t>
            </a:r>
            <a:r>
              <a:rPr lang="zh-CN" altLang="en-US" sz="2800" b="1">
                <a:solidFill>
                  <a:srgbClr val="C00000"/>
                </a:solidFill>
                <a:latin typeface="Times New Roman" panose="02020603050405020304" pitchFamily="18" charset="0"/>
                <a:cs typeface="Times New Roman" panose="02020603050405020304" pitchFamily="18" charset="0"/>
              </a:rPr>
              <a:t>（数据增强）</a:t>
            </a:r>
            <a:r>
              <a:rPr lang="en-US" altLang="zh-CN" sz="2800" b="1">
                <a:solidFill>
                  <a:srgbClr val="C00000"/>
                </a:solidFill>
                <a:latin typeface="Times New Roman" panose="02020603050405020304" pitchFamily="18" charset="0"/>
                <a:cs typeface="Times New Roman" panose="02020603050405020304" pitchFamily="18" charset="0"/>
              </a:rPr>
              <a:t> </a:t>
            </a:r>
          </a:p>
        </p:txBody>
      </p:sp>
      <p:pic>
        <p:nvPicPr>
          <p:cNvPr id="10" name="图片 9">
            <a:extLst>
              <a:ext uri="{FF2B5EF4-FFF2-40B4-BE49-F238E27FC236}">
                <a16:creationId xmlns:a16="http://schemas.microsoft.com/office/drawing/2014/main" id="{491F2DC7-742C-4D69-AAA6-2CF1A1452DDD}"/>
              </a:ext>
            </a:extLst>
          </p:cNvPr>
          <p:cNvPicPr>
            <a:picLocks noChangeAspect="1"/>
          </p:cNvPicPr>
          <p:nvPr/>
        </p:nvPicPr>
        <p:blipFill>
          <a:blip r:embed="rId4"/>
          <a:stretch>
            <a:fillRect/>
          </a:stretch>
        </p:blipFill>
        <p:spPr>
          <a:xfrm>
            <a:off x="7316216" y="505427"/>
            <a:ext cx="4081330" cy="2692866"/>
          </a:xfrm>
          <a:prstGeom prst="rect">
            <a:avLst/>
          </a:prstGeom>
        </p:spPr>
      </p:pic>
      <p:pic>
        <p:nvPicPr>
          <p:cNvPr id="12" name="图片 11">
            <a:extLst>
              <a:ext uri="{FF2B5EF4-FFF2-40B4-BE49-F238E27FC236}">
                <a16:creationId xmlns:a16="http://schemas.microsoft.com/office/drawing/2014/main" id="{56758B6F-7199-4B8B-A6B7-74677C93CD04}"/>
              </a:ext>
            </a:extLst>
          </p:cNvPr>
          <p:cNvPicPr>
            <a:picLocks noChangeAspect="1"/>
          </p:cNvPicPr>
          <p:nvPr/>
        </p:nvPicPr>
        <p:blipFill rotWithShape="1">
          <a:blip r:embed="rId5"/>
          <a:srcRect t="49173" b="4588"/>
          <a:stretch/>
        </p:blipFill>
        <p:spPr>
          <a:xfrm>
            <a:off x="6021356" y="3819256"/>
            <a:ext cx="5044242" cy="1697784"/>
          </a:xfrm>
          <a:prstGeom prst="rect">
            <a:avLst/>
          </a:prstGeom>
        </p:spPr>
      </p:pic>
      <p:pic>
        <p:nvPicPr>
          <p:cNvPr id="13" name="图片 12">
            <a:extLst>
              <a:ext uri="{FF2B5EF4-FFF2-40B4-BE49-F238E27FC236}">
                <a16:creationId xmlns:a16="http://schemas.microsoft.com/office/drawing/2014/main" id="{ACD9D04F-EE97-42F9-AECC-0B9D168C0081}"/>
              </a:ext>
            </a:extLst>
          </p:cNvPr>
          <p:cNvPicPr>
            <a:picLocks noChangeAspect="1"/>
          </p:cNvPicPr>
          <p:nvPr/>
        </p:nvPicPr>
        <p:blipFill rotWithShape="1">
          <a:blip r:embed="rId5"/>
          <a:srcRect r="-849" b="54213"/>
          <a:stretch/>
        </p:blipFill>
        <p:spPr>
          <a:xfrm>
            <a:off x="828043" y="3826667"/>
            <a:ext cx="5115019" cy="1690373"/>
          </a:xfrm>
          <a:prstGeom prst="rect">
            <a:avLst/>
          </a:prstGeom>
        </p:spPr>
      </p:pic>
      <p:sp>
        <p:nvSpPr>
          <p:cNvPr id="15" name="文本框 14">
            <a:extLst>
              <a:ext uri="{FF2B5EF4-FFF2-40B4-BE49-F238E27FC236}">
                <a16:creationId xmlns:a16="http://schemas.microsoft.com/office/drawing/2014/main" id="{DFB0DAD7-454D-4110-8C82-300AA4BA004B}"/>
              </a:ext>
            </a:extLst>
          </p:cNvPr>
          <p:cNvSpPr txBox="1"/>
          <p:nvPr/>
        </p:nvSpPr>
        <p:spPr>
          <a:xfrm>
            <a:off x="363415" y="3303447"/>
            <a:ext cx="10564097" cy="523220"/>
          </a:xfrm>
          <a:prstGeom prst="rect">
            <a:avLst/>
          </a:prstGeom>
          <a:noFill/>
        </p:spPr>
        <p:txBody>
          <a:bodyPr wrap="square">
            <a:spAutoFit/>
          </a:bodyPr>
          <a:lstStyle/>
          <a:p>
            <a:pPr marL="457200" indent="-457200">
              <a:buFont typeface="Wingdings" panose="05000000000000000000" pitchFamily="2" charset="2"/>
              <a:buChar char="Ø"/>
            </a:pPr>
            <a:r>
              <a:rPr lang="en-US" altLang="zh-CN" sz="2800">
                <a:latin typeface="Times New Roman" panose="02020603050405020304" pitchFamily="18" charset="0"/>
                <a:cs typeface="Times New Roman" panose="02020603050405020304" pitchFamily="18" charset="0"/>
              </a:rPr>
              <a:t>Generate samples with similar distribution to the training samples</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531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D65118E-C650-634D-BAA6-84D13A3B18FD}"/>
              </a:ext>
            </a:extLst>
          </p:cNvPr>
          <p:cNvSpPr>
            <a:spLocks noGrp="1"/>
          </p:cNvSpPr>
          <p:nvPr>
            <p:ph type="sldNum" sz="quarter" idx="12"/>
          </p:nvPr>
        </p:nvSpPr>
        <p:spPr/>
        <p:txBody>
          <a:bodyPr/>
          <a:lstStyle/>
          <a:p>
            <a:fld id="{75F37EE8-98CE-1B43-8FA2-856FBD00F454}" type="slidenum">
              <a:rPr lang="en-US" altLang="zh-CN"/>
              <a:t>4</a:t>
            </a:fld>
            <a:endParaRPr kumimoji="1" lang="zh-CN" altLang="en-US"/>
          </a:p>
        </p:txBody>
      </p:sp>
      <p:sp>
        <p:nvSpPr>
          <p:cNvPr id="8" name="文本框 7">
            <a:extLst>
              <a:ext uri="{FF2B5EF4-FFF2-40B4-BE49-F238E27FC236}">
                <a16:creationId xmlns:a16="http://schemas.microsoft.com/office/drawing/2014/main" id="{E69B9CD6-A3AB-4DA4-80F0-0DEABC690A67}"/>
              </a:ext>
            </a:extLst>
          </p:cNvPr>
          <p:cNvSpPr txBox="1"/>
          <p:nvPr/>
        </p:nvSpPr>
        <p:spPr>
          <a:xfrm>
            <a:off x="251448" y="90599"/>
            <a:ext cx="2995605" cy="707886"/>
          </a:xfrm>
          <a:prstGeom prst="rect">
            <a:avLst/>
          </a:prstGeom>
          <a:noFill/>
        </p:spPr>
        <p:txBody>
          <a:bodyPr wrap="square" rtlCol="0">
            <a:spAutoFit/>
          </a:bodyPr>
          <a:lstStyle/>
          <a:p>
            <a:r>
              <a:rPr kumimoji="1" lang="en-US" altLang="zh-CN" sz="4000" b="1">
                <a:solidFill>
                  <a:schemeClr val="accent1">
                    <a:lumMod val="50000"/>
                  </a:schemeClr>
                </a:solidFill>
                <a:latin typeface="Times New Roman" panose="02020603050405020304" pitchFamily="18" charset="0"/>
                <a:cs typeface="Times New Roman" panose="02020603050405020304" pitchFamily="18" charset="0"/>
              </a:rPr>
              <a:t>Motivation</a:t>
            </a:r>
            <a:endParaRPr kumimoji="1" lang="zh-CN" altLang="en-US" sz="4000" b="1">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2C34C982-D91D-4CE7-BAE4-6C75000698C3}"/>
              </a:ext>
            </a:extLst>
          </p:cNvPr>
          <p:cNvSpPr txBox="1"/>
          <p:nvPr/>
        </p:nvSpPr>
        <p:spPr>
          <a:xfrm>
            <a:off x="581608" y="981661"/>
            <a:ext cx="10338317" cy="2985433"/>
          </a:xfrm>
          <a:prstGeom prst="rect">
            <a:avLst/>
          </a:prstGeom>
          <a:noFill/>
        </p:spPr>
        <p:txBody>
          <a:bodyPr wrap="square">
            <a:spAutoFit/>
          </a:bodyPr>
          <a:lstStyle/>
          <a:p>
            <a:pPr marL="457200" indent="-457200">
              <a:spcAft>
                <a:spcPts val="1200"/>
              </a:spcAft>
              <a:buFont typeface="Wingdings" panose="05000000000000000000" pitchFamily="2" charset="2"/>
              <a:buChar char="Ø"/>
            </a:pPr>
            <a:r>
              <a:rPr lang="en-US" altLang="zh-CN" sz="2800">
                <a:latin typeface="Times New Roman" panose="02020603050405020304" pitchFamily="18" charset="0"/>
                <a:cs typeface="Times New Roman" panose="02020603050405020304" pitchFamily="18" charset="0"/>
              </a:rPr>
              <a:t>GANs can easily </a:t>
            </a:r>
            <a:r>
              <a:rPr lang="en-US" altLang="zh-CN" sz="2800">
                <a:solidFill>
                  <a:srgbClr val="C00000"/>
                </a:solidFill>
                <a:latin typeface="Times New Roman" panose="02020603050405020304" pitchFamily="18" charset="0"/>
                <a:cs typeface="Times New Roman" panose="02020603050405020304" pitchFamily="18" charset="0"/>
              </a:rPr>
              <a:t>remember training samples</a:t>
            </a:r>
            <a:r>
              <a:rPr lang="en-US" altLang="zh-CN" sz="2800">
                <a:latin typeface="Times New Roman" panose="02020603050405020304" pitchFamily="18" charset="0"/>
                <a:cs typeface="Times New Roman" panose="02020603050405020304" pitchFamily="18" charset="0"/>
              </a:rPr>
              <a:t> due to the high model complexity of deep networks. </a:t>
            </a:r>
          </a:p>
          <a:p>
            <a:pPr marL="457200" indent="-457200">
              <a:spcAft>
                <a:spcPts val="1200"/>
              </a:spcAft>
              <a:buFont typeface="Wingdings" panose="05000000000000000000" pitchFamily="2" charset="2"/>
              <a:buChar char="Ø"/>
            </a:pPr>
            <a:r>
              <a:rPr lang="en-US" altLang="zh-CN" sz="2800">
                <a:latin typeface="Times New Roman" panose="02020603050405020304" pitchFamily="18" charset="0"/>
                <a:cs typeface="Times New Roman" panose="02020603050405020304" pitchFamily="18" charset="0"/>
              </a:rPr>
              <a:t>The density of the learned generative distribution could </a:t>
            </a:r>
            <a:r>
              <a:rPr lang="en-US" altLang="zh-CN" sz="2800">
                <a:solidFill>
                  <a:srgbClr val="C00000"/>
                </a:solidFill>
                <a:latin typeface="Times New Roman" panose="02020603050405020304" pitchFamily="18" charset="0"/>
                <a:cs typeface="Times New Roman" panose="02020603050405020304" pitchFamily="18" charset="0"/>
              </a:rPr>
              <a:t>concentrate on the training data points</a:t>
            </a:r>
            <a:r>
              <a:rPr lang="en-US" altLang="zh-CN" sz="2800">
                <a:latin typeface="Times New Roman" panose="02020603050405020304" pitchFamily="18" charset="0"/>
                <a:cs typeface="Times New Roman" panose="02020603050405020304" pitchFamily="18" charset="0"/>
              </a:rPr>
              <a:t>.</a:t>
            </a:r>
          </a:p>
          <a:p>
            <a:pPr marL="457200" indent="-457200">
              <a:spcAft>
                <a:spcPts val="1200"/>
              </a:spcAft>
              <a:buFont typeface="Wingdings" panose="05000000000000000000" pitchFamily="2" charset="2"/>
              <a:buChar char="Ø"/>
            </a:pPr>
            <a:r>
              <a:rPr lang="en-US" altLang="zh-CN" sz="2800">
                <a:latin typeface="Times New Roman" panose="02020603050405020304" pitchFamily="18" charset="0"/>
                <a:cs typeface="Times New Roman" panose="02020603050405020304" pitchFamily="18" charset="0"/>
              </a:rPr>
              <a:t>This becomes a </a:t>
            </a:r>
            <a:r>
              <a:rPr lang="en-US" altLang="zh-CN" sz="2800">
                <a:solidFill>
                  <a:srgbClr val="C00000"/>
                </a:solidFill>
                <a:latin typeface="Times New Roman" panose="02020603050405020304" pitchFamily="18" charset="0"/>
                <a:cs typeface="Times New Roman" panose="02020603050405020304" pitchFamily="18" charset="0"/>
              </a:rPr>
              <a:t>major concern </a:t>
            </a:r>
            <a:r>
              <a:rPr lang="en-US" altLang="zh-CN" sz="2800">
                <a:latin typeface="Times New Roman" panose="02020603050405020304" pitchFamily="18" charset="0"/>
                <a:cs typeface="Times New Roman" panose="02020603050405020304" pitchFamily="18" charset="0"/>
              </a:rPr>
              <a:t>when GANs are applied to private or sensitive data such as patient medical records.</a:t>
            </a:r>
            <a:endParaRPr lang="zh-CN" altLang="en-US" sz="2800">
              <a:latin typeface="Times New Roman" panose="02020603050405020304" pitchFamily="18" charset="0"/>
              <a:cs typeface="Times New Roman" panose="02020603050405020304" pitchFamily="18" charset="0"/>
            </a:endParaRPr>
          </a:p>
        </p:txBody>
      </p:sp>
      <p:pic>
        <p:nvPicPr>
          <p:cNvPr id="1026" name="Picture 2" descr="在这里插入图片描述">
            <a:extLst>
              <a:ext uri="{FF2B5EF4-FFF2-40B4-BE49-F238E27FC236}">
                <a16:creationId xmlns:a16="http://schemas.microsoft.com/office/drawing/2014/main" id="{4C1AA56C-6463-4DDD-A866-C8F7ABD80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54" y="4036767"/>
            <a:ext cx="2577667" cy="2523055"/>
          </a:xfrm>
          <a:prstGeom prst="rect">
            <a:avLst/>
          </a:prstGeom>
          <a:noFill/>
          <a:extLst>
            <a:ext uri="{909E8E84-426E-40DD-AFC4-6F175D3DCCD1}">
              <a14:hiddenFill xmlns:a14="http://schemas.microsoft.com/office/drawing/2010/main">
                <a:solidFill>
                  <a:srgbClr val="FFFFFF"/>
                </a:solidFill>
              </a14:hiddenFill>
            </a:ext>
          </a:extLst>
        </p:spPr>
      </p:pic>
      <p:sp>
        <p:nvSpPr>
          <p:cNvPr id="3" name="对话气泡: 圆角矩形 2">
            <a:extLst>
              <a:ext uri="{FF2B5EF4-FFF2-40B4-BE49-F238E27FC236}">
                <a16:creationId xmlns:a16="http://schemas.microsoft.com/office/drawing/2014/main" id="{198A64FF-8C09-483A-9B20-75101525291B}"/>
              </a:ext>
            </a:extLst>
          </p:cNvPr>
          <p:cNvSpPr/>
          <p:nvPr/>
        </p:nvSpPr>
        <p:spPr>
          <a:xfrm>
            <a:off x="3244628" y="4253266"/>
            <a:ext cx="2577667" cy="933061"/>
          </a:xfrm>
          <a:prstGeom prst="wedgeRoundRectCallout">
            <a:avLst>
              <a:gd name="adj1" fmla="val -58847"/>
              <a:gd name="adj2" fmla="val 102500"/>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Times New Roman" panose="02020603050405020304" pitchFamily="18" charset="0"/>
                <a:cs typeface="Times New Roman" panose="02020603050405020304" pitchFamily="18" charset="0"/>
              </a:rPr>
              <a:t>Many of the generated numbers are 1.</a:t>
            </a:r>
            <a:endParaRPr lang="zh-CN" altLang="en-US" sz="2000">
              <a:solidFill>
                <a:schemeClr val="tx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FCA9346-2A13-42EF-8719-4C0984F93E24}"/>
              </a:ext>
            </a:extLst>
          </p:cNvPr>
          <p:cNvPicPr>
            <a:picLocks noChangeAspect="1"/>
          </p:cNvPicPr>
          <p:nvPr/>
        </p:nvPicPr>
        <p:blipFill>
          <a:blip r:embed="rId3"/>
          <a:stretch>
            <a:fillRect/>
          </a:stretch>
        </p:blipFill>
        <p:spPr>
          <a:xfrm>
            <a:off x="5973974" y="4036767"/>
            <a:ext cx="3089944" cy="2523055"/>
          </a:xfrm>
          <a:prstGeom prst="rect">
            <a:avLst/>
          </a:prstGeom>
        </p:spPr>
      </p:pic>
      <p:sp>
        <p:nvSpPr>
          <p:cNvPr id="9" name="对话气泡: 圆角矩形 8">
            <a:extLst>
              <a:ext uri="{FF2B5EF4-FFF2-40B4-BE49-F238E27FC236}">
                <a16:creationId xmlns:a16="http://schemas.microsoft.com/office/drawing/2014/main" id="{0FB73178-13D1-4856-8357-BB0CC44F3644}"/>
              </a:ext>
            </a:extLst>
          </p:cNvPr>
          <p:cNvSpPr/>
          <p:nvPr/>
        </p:nvSpPr>
        <p:spPr>
          <a:xfrm>
            <a:off x="9296396" y="4253265"/>
            <a:ext cx="2577667" cy="1392192"/>
          </a:xfrm>
          <a:prstGeom prst="wedgeRoundRectCallout">
            <a:avLst>
              <a:gd name="adj1" fmla="val -58847"/>
              <a:gd name="adj2" fmla="val 79043"/>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Times New Roman" panose="02020603050405020304" pitchFamily="18" charset="0"/>
                <a:cs typeface="Times New Roman" panose="02020603050405020304" pitchFamily="18" charset="0"/>
              </a:rPr>
              <a:t>Many of the generated</a:t>
            </a:r>
          </a:p>
          <a:p>
            <a:pPr algn="ctr"/>
            <a:endParaRPr lang="en-US" altLang="zh-CN" sz="2000">
              <a:solidFill>
                <a:schemeClr val="tx1"/>
              </a:solidFill>
              <a:latin typeface="Times New Roman" panose="02020603050405020304" pitchFamily="18" charset="0"/>
              <a:cs typeface="Times New Roman" panose="02020603050405020304" pitchFamily="18" charset="0"/>
            </a:endParaRPr>
          </a:p>
          <a:p>
            <a:pPr algn="ctr"/>
            <a:r>
              <a:rPr lang="en-US" altLang="zh-CN" sz="2000">
                <a:solidFill>
                  <a:schemeClr val="tx1"/>
                </a:solidFill>
                <a:latin typeface="Times New Roman" panose="02020603050405020304" pitchFamily="18" charset="0"/>
                <a:cs typeface="Times New Roman" panose="02020603050405020304" pitchFamily="18" charset="0"/>
              </a:rPr>
              <a:t> deers are         .</a:t>
            </a:r>
            <a:endParaRPr lang="zh-CN" altLang="en-US" sz="2000">
              <a:solidFill>
                <a:schemeClr val="tx1"/>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BE4A9B1-F996-45EB-8E11-D7872AD61FAC}"/>
              </a:ext>
            </a:extLst>
          </p:cNvPr>
          <p:cNvPicPr>
            <a:picLocks noChangeAspect="1"/>
          </p:cNvPicPr>
          <p:nvPr/>
        </p:nvPicPr>
        <p:blipFill>
          <a:blip r:embed="rId4"/>
          <a:stretch>
            <a:fillRect/>
          </a:stretch>
        </p:blipFill>
        <p:spPr>
          <a:xfrm>
            <a:off x="10835374" y="5053012"/>
            <a:ext cx="454668" cy="450254"/>
          </a:xfrm>
          <a:prstGeom prst="rect">
            <a:avLst/>
          </a:prstGeom>
        </p:spPr>
      </p:pic>
    </p:spTree>
    <p:extLst>
      <p:ext uri="{BB962C8B-B14F-4D97-AF65-F5344CB8AC3E}">
        <p14:creationId xmlns:p14="http://schemas.microsoft.com/office/powerpoint/2010/main" val="236932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69B9CD6-A3AB-4DA4-80F0-0DEABC690A67}"/>
              </a:ext>
            </a:extLst>
          </p:cNvPr>
          <p:cNvSpPr txBox="1"/>
          <p:nvPr/>
        </p:nvSpPr>
        <p:spPr>
          <a:xfrm>
            <a:off x="251448" y="90599"/>
            <a:ext cx="5234952" cy="707886"/>
          </a:xfrm>
          <a:prstGeom prst="rect">
            <a:avLst/>
          </a:prstGeom>
          <a:noFill/>
        </p:spPr>
        <p:txBody>
          <a:bodyPr wrap="square" rtlCol="0">
            <a:spAutoFit/>
          </a:bodyPr>
          <a:lstStyle/>
          <a:p>
            <a:r>
              <a:rPr kumimoji="1" lang="en-US" altLang="zh-CN" sz="4000" b="1">
                <a:solidFill>
                  <a:schemeClr val="accent1">
                    <a:lumMod val="50000"/>
                  </a:schemeClr>
                </a:solidFill>
                <a:latin typeface="Times New Roman" panose="02020603050405020304" pitchFamily="18" charset="0"/>
                <a:cs typeface="Times New Roman" panose="02020603050405020304" pitchFamily="18" charset="0"/>
              </a:rPr>
              <a:t>Author</a:t>
            </a:r>
            <a:r>
              <a:rPr kumimoji="1" lang="zh-CN" altLang="en-US" sz="4000" b="1">
                <a:solidFill>
                  <a:schemeClr val="accent1">
                    <a:lumMod val="50000"/>
                  </a:schemeClr>
                </a:solidFill>
                <a:latin typeface="Times New Roman" panose="02020603050405020304" pitchFamily="18" charset="0"/>
                <a:cs typeface="Times New Roman" panose="02020603050405020304" pitchFamily="18" charset="0"/>
              </a:rPr>
              <a:t>’</a:t>
            </a:r>
            <a:r>
              <a:rPr kumimoji="1" lang="en-US" altLang="zh-CN" sz="4000" b="1">
                <a:solidFill>
                  <a:schemeClr val="accent1">
                    <a:lumMod val="50000"/>
                  </a:schemeClr>
                </a:solidFill>
                <a:latin typeface="Times New Roman" panose="02020603050405020304" pitchFamily="18" charset="0"/>
                <a:cs typeface="Times New Roman" panose="02020603050405020304" pitchFamily="18" charset="0"/>
              </a:rPr>
              <a:t>s idea</a:t>
            </a:r>
            <a:endParaRPr kumimoji="1" lang="zh-CN" altLang="en-US" sz="4000" b="1">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AE37171A-6A80-4215-95AC-2B5992CA1F85}"/>
              </a:ext>
            </a:extLst>
          </p:cNvPr>
          <p:cNvSpPr/>
          <p:nvPr/>
        </p:nvSpPr>
        <p:spPr>
          <a:xfrm>
            <a:off x="6458385" y="1618140"/>
            <a:ext cx="5153812" cy="1523351"/>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E412A1F-3CE2-4DF8-BDF8-63602241704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389" y="1042802"/>
            <a:ext cx="4998182" cy="2505710"/>
          </a:xfrm>
          <a:prstGeom prst="rect">
            <a:avLst/>
          </a:prstGeom>
          <a:noFill/>
          <a:ln>
            <a:noFill/>
          </a:ln>
        </p:spPr>
      </p:pic>
      <p:sp>
        <p:nvSpPr>
          <p:cNvPr id="10" name="文本框 9">
            <a:extLst>
              <a:ext uri="{FF2B5EF4-FFF2-40B4-BE49-F238E27FC236}">
                <a16:creationId xmlns:a16="http://schemas.microsoft.com/office/drawing/2014/main" id="{A5312326-1A09-49CF-A40D-A0A5EE40421D}"/>
              </a:ext>
            </a:extLst>
          </p:cNvPr>
          <p:cNvSpPr txBox="1"/>
          <p:nvPr/>
        </p:nvSpPr>
        <p:spPr>
          <a:xfrm>
            <a:off x="770759" y="3145606"/>
            <a:ext cx="995680" cy="523220"/>
          </a:xfrm>
          <a:prstGeom prst="rect">
            <a:avLst/>
          </a:prstGeom>
          <a:noFill/>
        </p:spPr>
        <p:txBody>
          <a:bodyPr wrap="square" rtlCol="0">
            <a:spAutoFit/>
          </a:bodyPr>
          <a:lstStyle/>
          <a:p>
            <a:r>
              <a:rPr lang="en-US" altLang="zh-CN" sz="28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GAN</a:t>
            </a:r>
            <a:endParaRPr lang="zh-CN" altLang="en-US" sz="28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17" name="矩形 16">
            <a:extLst>
              <a:ext uri="{FF2B5EF4-FFF2-40B4-BE49-F238E27FC236}">
                <a16:creationId xmlns:a16="http://schemas.microsoft.com/office/drawing/2014/main" id="{57D4EEBE-1490-4849-B52C-AC579AF1ADC6}"/>
              </a:ext>
            </a:extLst>
          </p:cNvPr>
          <p:cNvSpPr/>
          <p:nvPr/>
        </p:nvSpPr>
        <p:spPr>
          <a:xfrm>
            <a:off x="600970" y="846191"/>
            <a:ext cx="5425709" cy="2821705"/>
          </a:xfrm>
          <a:prstGeom prst="rect">
            <a:avLst/>
          </a:prstGeom>
          <a:noFill/>
          <a:ln w="28575">
            <a:solidFill>
              <a:srgbClr val="2A3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8B65613-9086-4DA3-809B-53706E13B0BC}"/>
              </a:ext>
            </a:extLst>
          </p:cNvPr>
          <p:cNvSpPr/>
          <p:nvPr/>
        </p:nvSpPr>
        <p:spPr>
          <a:xfrm>
            <a:off x="6294216" y="841646"/>
            <a:ext cx="5425709" cy="2827180"/>
          </a:xfrm>
          <a:prstGeom prst="rect">
            <a:avLst/>
          </a:prstGeom>
          <a:noFill/>
          <a:ln w="28575">
            <a:solidFill>
              <a:srgbClr val="2A3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930AFD2-E6CB-4AB3-AD93-66E267369831}"/>
              </a:ext>
            </a:extLst>
          </p:cNvPr>
          <p:cNvSpPr txBox="1"/>
          <p:nvPr/>
        </p:nvSpPr>
        <p:spPr>
          <a:xfrm>
            <a:off x="6458385" y="3144676"/>
            <a:ext cx="1342390" cy="523220"/>
          </a:xfrm>
          <a:prstGeom prst="rect">
            <a:avLst/>
          </a:prstGeom>
          <a:noFill/>
        </p:spPr>
        <p:txBody>
          <a:bodyPr wrap="square" rtlCol="0">
            <a:spAutoFit/>
          </a:bodyPr>
          <a:lstStyle/>
          <a:p>
            <a:r>
              <a:rPr lang="en-US" altLang="zh-CN" sz="28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WGAN</a:t>
            </a:r>
            <a:endParaRPr lang="zh-CN" altLang="en-US" sz="28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3" name="矩形 22">
            <a:extLst>
              <a:ext uri="{FF2B5EF4-FFF2-40B4-BE49-F238E27FC236}">
                <a16:creationId xmlns:a16="http://schemas.microsoft.com/office/drawing/2014/main" id="{07DAE735-E01C-4E50-9A92-32171655613F}"/>
              </a:ext>
            </a:extLst>
          </p:cNvPr>
          <p:cNvSpPr/>
          <p:nvPr/>
        </p:nvSpPr>
        <p:spPr>
          <a:xfrm>
            <a:off x="6294216" y="3867551"/>
            <a:ext cx="5425709" cy="2730062"/>
          </a:xfrm>
          <a:prstGeom prst="rect">
            <a:avLst/>
          </a:prstGeom>
          <a:noFill/>
          <a:ln w="28575">
            <a:solidFill>
              <a:srgbClr val="2A3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B597005-5CBC-4C0F-8F18-0F1CB02075A5}"/>
              </a:ext>
            </a:extLst>
          </p:cNvPr>
          <p:cNvSpPr txBox="1"/>
          <p:nvPr/>
        </p:nvSpPr>
        <p:spPr>
          <a:xfrm>
            <a:off x="6412256" y="6074393"/>
            <a:ext cx="1473200" cy="523220"/>
          </a:xfrm>
          <a:prstGeom prst="rect">
            <a:avLst/>
          </a:prstGeom>
          <a:noFill/>
        </p:spPr>
        <p:txBody>
          <a:bodyPr wrap="square" rtlCol="0">
            <a:spAutoFit/>
          </a:bodyPr>
          <a:lstStyle/>
          <a:p>
            <a:r>
              <a:rPr lang="en-US" altLang="zh-CN" sz="28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DPGAN</a:t>
            </a:r>
            <a:endParaRPr lang="zh-CN" altLang="en-US" sz="28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25" name="组合 24">
            <a:extLst>
              <a:ext uri="{FF2B5EF4-FFF2-40B4-BE49-F238E27FC236}">
                <a16:creationId xmlns:a16="http://schemas.microsoft.com/office/drawing/2014/main" id="{D5F2E593-21A4-45E7-8FD2-93FF3088812F}"/>
              </a:ext>
            </a:extLst>
          </p:cNvPr>
          <p:cNvGrpSpPr/>
          <p:nvPr/>
        </p:nvGrpSpPr>
        <p:grpSpPr>
          <a:xfrm>
            <a:off x="6505828" y="2008807"/>
            <a:ext cx="5362381" cy="1086028"/>
            <a:chOff x="843264" y="4192050"/>
            <a:chExt cx="5362381" cy="1086028"/>
          </a:xfrm>
        </p:grpSpPr>
        <p:grpSp>
          <p:nvGrpSpPr>
            <p:cNvPr id="26" name="组合 25">
              <a:extLst>
                <a:ext uri="{FF2B5EF4-FFF2-40B4-BE49-F238E27FC236}">
                  <a16:creationId xmlns:a16="http://schemas.microsoft.com/office/drawing/2014/main" id="{A850F3B5-0589-4F96-8896-72A4D4B90C71}"/>
                </a:ext>
              </a:extLst>
            </p:cNvPr>
            <p:cNvGrpSpPr/>
            <p:nvPr/>
          </p:nvGrpSpPr>
          <p:grpSpPr>
            <a:xfrm>
              <a:off x="843264" y="4253687"/>
              <a:ext cx="5362381" cy="1024391"/>
              <a:chOff x="843264" y="4104396"/>
              <a:chExt cx="5362381" cy="1024391"/>
            </a:xfrm>
          </p:grpSpPr>
          <p:sp>
            <p:nvSpPr>
              <p:cNvPr id="31" name="文本框 30">
                <a:extLst>
                  <a:ext uri="{FF2B5EF4-FFF2-40B4-BE49-F238E27FC236}">
                    <a16:creationId xmlns:a16="http://schemas.microsoft.com/office/drawing/2014/main" id="{B4D98193-48E5-488B-ABAD-8C02B5D4459A}"/>
                  </a:ext>
                </a:extLst>
              </p:cNvPr>
              <p:cNvSpPr txBox="1"/>
              <p:nvPr/>
            </p:nvSpPr>
            <p:spPr>
              <a:xfrm>
                <a:off x="854206" y="4104396"/>
                <a:ext cx="1831053" cy="461665"/>
              </a:xfrm>
              <a:prstGeom prst="rect">
                <a:avLst/>
              </a:prstGeom>
              <a:noFill/>
            </p:spPr>
            <p:txBody>
              <a:bodyPr wrap="square" rtlCol="0">
                <a:spAutoFit/>
              </a:bodyPr>
              <a:lstStyle/>
              <a:p>
                <a:r>
                  <a:rPr lang="en-US" altLang="zh-CN" sz="2400" b="1">
                    <a:solidFill>
                      <a:schemeClr val="accent5">
                        <a:lumMod val="75000"/>
                      </a:schemeClr>
                    </a:solidFill>
                    <a:latin typeface="Times New Roman" panose="02020603050405020304" pitchFamily="18" charset="0"/>
                    <a:cs typeface="Times New Roman" panose="02020603050405020304" pitchFamily="18" charset="0"/>
                  </a:rPr>
                  <a:t>D</a:t>
                </a:r>
                <a:r>
                  <a:rPr lang="en-US" altLang="zh-CN" sz="2400" b="1">
                    <a:latin typeface="Times New Roman" panose="02020603050405020304" pitchFamily="18" charset="0"/>
                    <a:cs typeface="Times New Roman" panose="02020603050405020304" pitchFamily="18" charset="0"/>
                  </a:rPr>
                  <a:t>  sigmoid</a:t>
                </a:r>
                <a:endParaRPr lang="zh-CN" altLang="en-US" sz="2400" b="1">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C6EF9A2F-213E-4EAD-99E9-528053305555}"/>
                  </a:ext>
                </a:extLst>
              </p:cNvPr>
              <p:cNvSpPr txBox="1"/>
              <p:nvPr/>
            </p:nvSpPr>
            <p:spPr>
              <a:xfrm>
                <a:off x="2868007" y="4104397"/>
                <a:ext cx="2925626" cy="461665"/>
              </a:xfrm>
              <a:prstGeom prst="rect">
                <a:avLst/>
              </a:prstGeom>
              <a:noFill/>
            </p:spPr>
            <p:txBody>
              <a:bodyPr wrap="square" rtlCol="0">
                <a:spAutoFit/>
              </a:bodyPr>
              <a:lstStyle/>
              <a:p>
                <a:r>
                  <a:rPr lang="en-US" altLang="zh-CN" sz="2400" b="1">
                    <a:solidFill>
                      <a:schemeClr val="accent5">
                        <a:lumMod val="75000"/>
                      </a:schemeClr>
                    </a:solidFill>
                    <a:latin typeface="Times New Roman" panose="02020603050405020304" pitchFamily="18" charset="0"/>
                    <a:cs typeface="Times New Roman" panose="02020603050405020304" pitchFamily="18" charset="0"/>
                  </a:rPr>
                  <a:t>Loss Function  </a:t>
                </a:r>
                <a:r>
                  <a:rPr lang="en-US" altLang="zh-CN" sz="2400" b="1">
                    <a:latin typeface="Times New Roman" panose="02020603050405020304" pitchFamily="18" charset="0"/>
                    <a:cs typeface="Times New Roman" panose="02020603050405020304" pitchFamily="18" charset="0"/>
                  </a:rPr>
                  <a:t>Log</a:t>
                </a:r>
                <a:endParaRPr lang="zh-CN" altLang="en-US" sz="2400" b="1">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97D1FE46-DEFE-4EDA-976D-BB95A3FD556C}"/>
                  </a:ext>
                </a:extLst>
              </p:cNvPr>
              <p:cNvSpPr txBox="1"/>
              <p:nvPr/>
            </p:nvSpPr>
            <p:spPr>
              <a:xfrm>
                <a:off x="4017289" y="4667122"/>
                <a:ext cx="2188356" cy="461665"/>
              </a:xfrm>
              <a:prstGeom prst="rect">
                <a:avLst/>
              </a:prstGeom>
              <a:noFill/>
            </p:spPr>
            <p:txBody>
              <a:bodyPr wrap="square" rtlCol="0">
                <a:spAutoFit/>
              </a:bodyPr>
              <a:lstStyle/>
              <a:p>
                <a:r>
                  <a:rPr lang="en-US" altLang="zh-CN" sz="2400" b="1">
                    <a:solidFill>
                      <a:schemeClr val="accent5">
                        <a:lumMod val="75000"/>
                      </a:schemeClr>
                    </a:solidFill>
                    <a:latin typeface="Times New Roman" panose="02020603050405020304" pitchFamily="18" charset="0"/>
                    <a:cs typeface="Times New Roman" panose="02020603050405020304" pitchFamily="18" charset="0"/>
                  </a:rPr>
                  <a:t>Grad </a:t>
                </a:r>
                <a:r>
                  <a:rPr lang="en-US" altLang="zh-CN" sz="2400" b="1">
                    <a:latin typeface="Times New Roman" panose="02020603050405020304" pitchFamily="18" charset="0"/>
                    <a:cs typeface="Times New Roman" panose="02020603050405020304" pitchFamily="18" charset="0"/>
                  </a:rPr>
                  <a:t> Clip</a:t>
                </a:r>
                <a:endParaRPr lang="zh-CN" altLang="en-US" sz="2400" b="1">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4C60220B-AE56-41AD-8290-34688BE86AC7}"/>
                  </a:ext>
                </a:extLst>
              </p:cNvPr>
              <p:cNvSpPr txBox="1"/>
              <p:nvPr/>
            </p:nvSpPr>
            <p:spPr>
              <a:xfrm>
                <a:off x="843264" y="4667121"/>
                <a:ext cx="2925626" cy="461665"/>
              </a:xfrm>
              <a:prstGeom prst="rect">
                <a:avLst/>
              </a:prstGeom>
              <a:noFill/>
            </p:spPr>
            <p:txBody>
              <a:bodyPr wrap="square" rtlCol="0">
                <a:spAutoFit/>
              </a:bodyPr>
              <a:lstStyle/>
              <a:p>
                <a:r>
                  <a:rPr lang="en-US" altLang="zh-CN" sz="2400" b="1">
                    <a:solidFill>
                      <a:schemeClr val="accent5">
                        <a:lumMod val="75000"/>
                      </a:schemeClr>
                    </a:solidFill>
                    <a:latin typeface="Times New Roman" panose="02020603050405020304" pitchFamily="18" charset="0"/>
                    <a:cs typeface="Times New Roman" panose="02020603050405020304" pitchFamily="18" charset="0"/>
                  </a:rPr>
                  <a:t>Optimizer </a:t>
                </a:r>
                <a:r>
                  <a:rPr lang="en-US" altLang="zh-CN" sz="2400" b="1">
                    <a:latin typeface="Times New Roman" panose="02020603050405020304" pitchFamily="18" charset="0"/>
                    <a:cs typeface="Times New Roman" panose="02020603050405020304" pitchFamily="18" charset="0"/>
                  </a:rPr>
                  <a:t> moments</a:t>
                </a:r>
                <a:endParaRPr lang="zh-CN" altLang="en-US" sz="2400" b="1">
                  <a:latin typeface="Times New Roman" panose="02020603050405020304" pitchFamily="18" charset="0"/>
                  <a:cs typeface="Times New Roman" panose="02020603050405020304" pitchFamily="18" charset="0"/>
                </a:endParaRPr>
              </a:p>
            </p:txBody>
          </p:sp>
        </p:grpSp>
        <p:pic>
          <p:nvPicPr>
            <p:cNvPr id="27" name="Picture 2">
              <a:extLst>
                <a:ext uri="{FF2B5EF4-FFF2-40B4-BE49-F238E27FC236}">
                  <a16:creationId xmlns:a16="http://schemas.microsoft.com/office/drawing/2014/main" id="{A31AC563-8276-4E38-BBA3-AAF9D7CCB5F1}"/>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8750" b="84750" l="0" r="59538">
                          <a14:foregroundMark x1="14923" y1="53750" x2="19538" y2="59250"/>
                          <a14:foregroundMark x1="46923" y1="30750" x2="46923" y2="30750"/>
                          <a14:foregroundMark x1="59538" y1="24250" x2="59538" y2="24250"/>
                        </a14:backgroundRemoval>
                      </a14:imgEffect>
                    </a14:imgLayer>
                  </a14:imgProps>
                </a:ext>
                <a:ext uri="{28A0092B-C50C-407E-A947-70E740481C1C}">
                  <a14:useLocalDpi xmlns:a14="http://schemas.microsoft.com/office/drawing/2010/main" val="0"/>
                </a:ext>
              </a:extLst>
            </a:blip>
            <a:srcRect l="1" t="19191" r="57387" b="14806"/>
            <a:stretch/>
          </p:blipFill>
          <p:spPr bwMode="auto">
            <a:xfrm>
              <a:off x="5527737" y="4805508"/>
              <a:ext cx="339446" cy="3235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A8B7DA3-C805-47A4-B781-BE4F3A48464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9000" b="86750" l="56769" r="100000">
                          <a14:foregroundMark x1="72462" y1="40250" x2="84615" y2="53500"/>
                        </a14:backgroundRemoval>
                      </a14:imgEffect>
                    </a14:imgLayer>
                  </a14:imgProps>
                </a:ext>
                <a:ext uri="{28A0092B-C50C-407E-A947-70E740481C1C}">
                  <a14:useLocalDpi xmlns:a14="http://schemas.microsoft.com/office/drawing/2010/main" val="0"/>
                </a:ext>
              </a:extLst>
            </a:blip>
            <a:srcRect l="57821" t="18730" b="13801"/>
            <a:stretch/>
          </p:blipFill>
          <p:spPr bwMode="auto">
            <a:xfrm>
              <a:off x="2350932" y="4192050"/>
              <a:ext cx="345228" cy="33982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6D706193-1FA4-4E08-A28E-93449FEC5DAB}"/>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9000" b="86750" l="56769" r="100000">
                          <a14:foregroundMark x1="72462" y1="40250" x2="84615" y2="53500"/>
                        </a14:backgroundRemoval>
                      </a14:imgEffect>
                    </a14:imgLayer>
                  </a14:imgProps>
                </a:ext>
                <a:ext uri="{28A0092B-C50C-407E-A947-70E740481C1C}">
                  <a14:useLocalDpi xmlns:a14="http://schemas.microsoft.com/office/drawing/2010/main" val="0"/>
                </a:ext>
              </a:extLst>
            </a:blip>
            <a:srcRect l="57821" t="18730" b="13801"/>
            <a:stretch/>
          </p:blipFill>
          <p:spPr bwMode="auto">
            <a:xfrm>
              <a:off x="5521007" y="4192050"/>
              <a:ext cx="345228" cy="3398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5C4FFF27-9F02-4EFA-AA94-6D3B4EE9B261}"/>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9000" b="86750" l="56769" r="100000">
                          <a14:foregroundMark x1="72462" y1="40250" x2="84615" y2="53500"/>
                        </a14:backgroundRemoval>
                      </a14:imgEffect>
                    </a14:imgLayer>
                  </a14:imgProps>
                </a:ext>
                <a:ext uri="{28A0092B-C50C-407E-A947-70E740481C1C}">
                  <a14:useLocalDpi xmlns:a14="http://schemas.microsoft.com/office/drawing/2010/main" val="0"/>
                </a:ext>
              </a:extLst>
            </a:blip>
            <a:srcRect l="57821" t="18730" b="13801"/>
            <a:stretch/>
          </p:blipFill>
          <p:spPr bwMode="auto">
            <a:xfrm>
              <a:off x="3624571" y="4779809"/>
              <a:ext cx="345228" cy="339829"/>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文本框 34">
            <a:extLst>
              <a:ext uri="{FF2B5EF4-FFF2-40B4-BE49-F238E27FC236}">
                <a16:creationId xmlns:a16="http://schemas.microsoft.com/office/drawing/2014/main" id="{C892E327-576B-47D7-9517-D2B78456F060}"/>
              </a:ext>
            </a:extLst>
          </p:cNvPr>
          <p:cNvSpPr txBox="1"/>
          <p:nvPr/>
        </p:nvSpPr>
        <p:spPr>
          <a:xfrm>
            <a:off x="6475192" y="1655763"/>
            <a:ext cx="2956262" cy="369332"/>
          </a:xfrm>
          <a:prstGeom prst="rect">
            <a:avLst/>
          </a:prstGeom>
          <a:noFill/>
        </p:spPr>
        <p:txBody>
          <a:bodyPr wrap="square" rtlCol="0">
            <a:spAutoFit/>
          </a:bodyPr>
          <a:lstStyle/>
          <a:p>
            <a:r>
              <a:rPr lang="en-US" altLang="zh-CN">
                <a:latin typeface="阿里巴巴普惠体 M" panose="00020600040101010101" pitchFamily="18" charset="-122"/>
                <a:ea typeface="阿里巴巴普惠体 M" panose="00020600040101010101" pitchFamily="18" charset="-122"/>
                <a:cs typeface="阿里巴巴普惠体 M" panose="00020600040101010101" pitchFamily="18" charset="-122"/>
              </a:rPr>
              <a:t>Optimization in practice</a:t>
            </a:r>
            <a:r>
              <a:rPr lang="zh-CN" altLang="en-US">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p>
        </p:txBody>
      </p:sp>
      <p:sp>
        <p:nvSpPr>
          <p:cNvPr id="36" name="文本框 35">
            <a:extLst>
              <a:ext uri="{FF2B5EF4-FFF2-40B4-BE49-F238E27FC236}">
                <a16:creationId xmlns:a16="http://schemas.microsoft.com/office/drawing/2014/main" id="{AC981F4A-8C7E-4F3C-9AE3-82E4262CC187}"/>
              </a:ext>
            </a:extLst>
          </p:cNvPr>
          <p:cNvSpPr txBox="1"/>
          <p:nvPr/>
        </p:nvSpPr>
        <p:spPr>
          <a:xfrm>
            <a:off x="6363930" y="911678"/>
            <a:ext cx="3609965" cy="584775"/>
          </a:xfrm>
          <a:prstGeom prst="rect">
            <a:avLst/>
          </a:prstGeom>
          <a:noFill/>
        </p:spPr>
        <p:txBody>
          <a:bodyPr wrap="square" rtlCol="0">
            <a:spAutoFit/>
          </a:bodyPr>
          <a:lstStyle/>
          <a:p>
            <a:r>
              <a:rPr lang="en-US" altLang="zh-CN" sz="16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JS divergence </a:t>
            </a:r>
            <a:r>
              <a:rPr lang="en-US" altLang="zh-CN" sz="1600">
                <a:solidFill>
                  <a:schemeClr val="accent5">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disappears when the distribution does not intersect</a:t>
            </a:r>
            <a:endParaRPr lang="zh-CN" altLang="en-US" sz="1600">
              <a:solidFill>
                <a:schemeClr val="accent5">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cxnSp>
        <p:nvCxnSpPr>
          <p:cNvPr id="37" name="直接箭头连接符 36">
            <a:extLst>
              <a:ext uri="{FF2B5EF4-FFF2-40B4-BE49-F238E27FC236}">
                <a16:creationId xmlns:a16="http://schemas.microsoft.com/office/drawing/2014/main" id="{6F0E364F-A62A-4EA8-95F8-A7C31E7820C9}"/>
              </a:ext>
            </a:extLst>
          </p:cNvPr>
          <p:cNvCxnSpPr>
            <a:cxnSpLocks/>
          </p:cNvCxnSpPr>
          <p:nvPr/>
        </p:nvCxnSpPr>
        <p:spPr>
          <a:xfrm>
            <a:off x="9893420" y="1183677"/>
            <a:ext cx="3780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69E7570-5D34-4AFF-AC4D-BFBB7546C275}"/>
              </a:ext>
            </a:extLst>
          </p:cNvPr>
          <p:cNvSpPr txBox="1"/>
          <p:nvPr/>
        </p:nvSpPr>
        <p:spPr>
          <a:xfrm>
            <a:off x="10297806" y="919282"/>
            <a:ext cx="1497119" cy="584775"/>
          </a:xfrm>
          <a:prstGeom prst="rect">
            <a:avLst/>
          </a:prstGeom>
          <a:noFill/>
        </p:spPr>
        <p:txBody>
          <a:bodyPr wrap="square">
            <a:spAutoFit/>
          </a:bodyPr>
          <a:lstStyle/>
          <a:p>
            <a:pPr algn="l"/>
            <a:r>
              <a:rPr lang="en-US" altLang="zh-CN" sz="16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Wasserstein</a:t>
            </a:r>
          </a:p>
          <a:p>
            <a:pPr algn="l"/>
            <a:r>
              <a:rPr lang="en-US" altLang="zh-CN" sz="16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Distance</a:t>
            </a:r>
          </a:p>
        </p:txBody>
      </p:sp>
      <p:sp>
        <p:nvSpPr>
          <p:cNvPr id="39" name="矩形 38">
            <a:extLst>
              <a:ext uri="{FF2B5EF4-FFF2-40B4-BE49-F238E27FC236}">
                <a16:creationId xmlns:a16="http://schemas.microsoft.com/office/drawing/2014/main" id="{2911C31F-3420-40C4-8ACD-4FBA9A613F65}"/>
              </a:ext>
            </a:extLst>
          </p:cNvPr>
          <p:cNvSpPr/>
          <p:nvPr/>
        </p:nvSpPr>
        <p:spPr>
          <a:xfrm>
            <a:off x="8704085" y="4390257"/>
            <a:ext cx="1334695" cy="1232129"/>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宋体" panose="02010600030101010101" pitchFamily="2" charset="-122"/>
                <a:ea typeface="宋体" panose="02010600030101010101" pitchFamily="2" charset="-122"/>
                <a:cs typeface="Times New Roman" panose="02020603050405020304" pitchFamily="18" charset="0"/>
              </a:rPr>
              <a:t>生成器</a:t>
            </a:r>
            <a:endParaRPr lang="en-US" altLang="zh-CN" sz="14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ctr"/>
            <a:r>
              <a:rPr lang="en-US" altLang="zh-CN" sz="4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a:t>
            </a:r>
            <a:endParaRPr lang="en-US" altLang="zh-CN" sz="3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Generator</a:t>
            </a:r>
          </a:p>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61F47B22-771E-4E3F-B057-7A31549A1220}"/>
              </a:ext>
            </a:extLst>
          </p:cNvPr>
          <p:cNvSpPr/>
          <p:nvPr/>
        </p:nvSpPr>
        <p:spPr>
          <a:xfrm>
            <a:off x="6602395" y="4395633"/>
            <a:ext cx="1334695" cy="1232129"/>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schemeClr val="tx1"/>
                </a:solidFill>
                <a:latin typeface="宋体" panose="02010600030101010101" pitchFamily="2" charset="-122"/>
                <a:ea typeface="宋体" panose="02010600030101010101" pitchFamily="2" charset="-122"/>
                <a:cs typeface="Times New Roman" panose="02020603050405020304" pitchFamily="18" charset="0"/>
              </a:rPr>
              <a:t>判别器</a:t>
            </a:r>
            <a:endParaRPr lang="en-US" altLang="zh-CN" sz="14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Discriminator</a:t>
            </a:r>
            <a:endParaRPr lang="zh-CN" altLang="en-US" sz="1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文本框 40">
            <a:extLst>
              <a:ext uri="{FF2B5EF4-FFF2-40B4-BE49-F238E27FC236}">
                <a16:creationId xmlns:a16="http://schemas.microsoft.com/office/drawing/2014/main" id="{974447FA-B829-47DD-B8CB-EB83A027B067}"/>
              </a:ext>
            </a:extLst>
          </p:cNvPr>
          <p:cNvSpPr txBox="1"/>
          <p:nvPr/>
        </p:nvSpPr>
        <p:spPr>
          <a:xfrm>
            <a:off x="6266223" y="3948440"/>
            <a:ext cx="2337772" cy="338554"/>
          </a:xfrm>
          <a:prstGeom prst="rect">
            <a:avLst/>
          </a:prstGeom>
          <a:noFill/>
        </p:spPr>
        <p:txBody>
          <a:bodyPr wrap="square" rtlCol="0">
            <a:spAutoFit/>
          </a:bodyPr>
          <a:lstStyle/>
          <a:p>
            <a:r>
              <a:rPr lang="en-US" altLang="zh-CN" sz="1600">
                <a:latin typeface="阿里巴巴普惠体 M" panose="00020600040101010101" pitchFamily="18" charset="-122"/>
                <a:ea typeface="阿里巴巴普惠体 M" panose="00020600040101010101" pitchFamily="18" charset="-122"/>
                <a:cs typeface="阿里巴巴普惠体 M" panose="00020600040101010101" pitchFamily="18" charset="-122"/>
              </a:rPr>
              <a:t>Add noise to gradient</a:t>
            </a:r>
            <a:endParaRPr lang="zh-CN" altLang="en-US" sz="160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cxnSp>
        <p:nvCxnSpPr>
          <p:cNvPr id="42" name="直接箭头连接符 41">
            <a:extLst>
              <a:ext uri="{FF2B5EF4-FFF2-40B4-BE49-F238E27FC236}">
                <a16:creationId xmlns:a16="http://schemas.microsoft.com/office/drawing/2014/main" id="{AC7C5A3A-7969-4D52-A2B8-82D6C90AE987}"/>
              </a:ext>
            </a:extLst>
          </p:cNvPr>
          <p:cNvCxnSpPr>
            <a:cxnSpLocks/>
          </p:cNvCxnSpPr>
          <p:nvPr/>
        </p:nvCxnSpPr>
        <p:spPr>
          <a:xfrm>
            <a:off x="8135149" y="5015122"/>
            <a:ext cx="3780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FB5FDD1-8411-4369-B1DF-ABF42D84A9F8}"/>
              </a:ext>
            </a:extLst>
          </p:cNvPr>
          <p:cNvSpPr txBox="1"/>
          <p:nvPr/>
        </p:nvSpPr>
        <p:spPr>
          <a:xfrm>
            <a:off x="7982696" y="4661027"/>
            <a:ext cx="645658" cy="338554"/>
          </a:xfrm>
          <a:prstGeom prst="rect">
            <a:avLst/>
          </a:prstGeom>
          <a:noFill/>
        </p:spPr>
        <p:txBody>
          <a:bodyPr wrap="square" rtlCol="0">
            <a:spAutoFit/>
          </a:bodyPr>
          <a:lstStyle/>
          <a:p>
            <a:r>
              <a:rPr lang="en-US" altLang="zh-CN" sz="1600">
                <a:latin typeface="阿里巴巴普惠体 M" panose="00020600040101010101" pitchFamily="18" charset="-122"/>
                <a:ea typeface="阿里巴巴普惠体 M" panose="00020600040101010101" pitchFamily="18" charset="-122"/>
                <a:cs typeface="阿里巴巴普惠体 M" panose="00020600040101010101" pitchFamily="18" charset="-122"/>
              </a:rPr>
              <a:t>map</a:t>
            </a:r>
            <a:endParaRPr lang="zh-CN" altLang="en-US" sz="160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cxnSp>
        <p:nvCxnSpPr>
          <p:cNvPr id="44" name="直接箭头连接符 43">
            <a:extLst>
              <a:ext uri="{FF2B5EF4-FFF2-40B4-BE49-F238E27FC236}">
                <a16:creationId xmlns:a16="http://schemas.microsoft.com/office/drawing/2014/main" id="{92F798A7-C6AA-4D89-A1F7-2721350A0ED8}"/>
              </a:ext>
            </a:extLst>
          </p:cNvPr>
          <p:cNvCxnSpPr>
            <a:cxnSpLocks/>
          </p:cNvCxnSpPr>
          <p:nvPr/>
        </p:nvCxnSpPr>
        <p:spPr>
          <a:xfrm>
            <a:off x="10239746" y="5036905"/>
            <a:ext cx="3780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AA22B7B6-C544-4CEC-83F5-F985CD9B988D}"/>
              </a:ext>
            </a:extLst>
          </p:cNvPr>
          <p:cNvSpPr txBox="1"/>
          <p:nvPr/>
        </p:nvSpPr>
        <p:spPr>
          <a:xfrm>
            <a:off x="10111356" y="4664490"/>
            <a:ext cx="645658" cy="338554"/>
          </a:xfrm>
          <a:prstGeom prst="rect">
            <a:avLst/>
          </a:prstGeom>
          <a:noFill/>
        </p:spPr>
        <p:txBody>
          <a:bodyPr wrap="square" rtlCol="0">
            <a:spAutoFit/>
          </a:bodyPr>
          <a:lstStyle/>
          <a:p>
            <a:r>
              <a:rPr lang="en-US" altLang="zh-CN" sz="1600">
                <a:latin typeface="阿里巴巴普惠体 M" panose="00020600040101010101" pitchFamily="18" charset="-122"/>
                <a:ea typeface="阿里巴巴普惠体 M" panose="00020600040101010101" pitchFamily="18" charset="-122"/>
                <a:cs typeface="阿里巴巴普惠体 M" panose="00020600040101010101" pitchFamily="18" charset="-122"/>
              </a:rPr>
              <a:t>map</a:t>
            </a:r>
            <a:endParaRPr lang="zh-CN" altLang="en-US" sz="160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6" name="文本框 45">
            <a:extLst>
              <a:ext uri="{FF2B5EF4-FFF2-40B4-BE49-F238E27FC236}">
                <a16:creationId xmlns:a16="http://schemas.microsoft.com/office/drawing/2014/main" id="{9CDB8E7C-75AA-4A2F-83AD-1C9063EBACEC}"/>
              </a:ext>
            </a:extLst>
          </p:cNvPr>
          <p:cNvSpPr txBox="1"/>
          <p:nvPr/>
        </p:nvSpPr>
        <p:spPr>
          <a:xfrm>
            <a:off x="8539488" y="3944672"/>
            <a:ext cx="2085784" cy="338554"/>
          </a:xfrm>
          <a:prstGeom prst="rect">
            <a:avLst/>
          </a:prstGeom>
          <a:noFill/>
        </p:spPr>
        <p:txBody>
          <a:bodyPr wrap="square" rtlCol="0">
            <a:spAutoFit/>
          </a:bodyPr>
          <a:lstStyle/>
          <a:p>
            <a:r>
              <a:rPr lang="en-US" altLang="zh-CN" sz="1600">
                <a:latin typeface="阿里巴巴普惠体 M" panose="00020600040101010101" pitchFamily="18" charset="-122"/>
                <a:ea typeface="阿里巴巴普惠体 M" panose="00020600040101010101" pitchFamily="18" charset="-122"/>
                <a:cs typeface="阿里巴巴普惠体 M" panose="00020600040101010101" pitchFamily="18" charset="-122"/>
              </a:rPr>
              <a:t>Get safe generator</a:t>
            </a:r>
            <a:endParaRPr lang="zh-CN" altLang="en-US" sz="160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pic>
        <p:nvPicPr>
          <p:cNvPr id="47" name="图片 46">
            <a:extLst>
              <a:ext uri="{FF2B5EF4-FFF2-40B4-BE49-F238E27FC236}">
                <a16:creationId xmlns:a16="http://schemas.microsoft.com/office/drawing/2014/main" id="{27B717D6-F40A-4FE1-BBAA-8009C1A451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02653" y="4686395"/>
            <a:ext cx="708513" cy="701020"/>
          </a:xfrm>
          <a:prstGeom prst="rect">
            <a:avLst/>
          </a:prstGeom>
        </p:spPr>
      </p:pic>
      <p:sp>
        <p:nvSpPr>
          <p:cNvPr id="48" name="文本框 47">
            <a:extLst>
              <a:ext uri="{FF2B5EF4-FFF2-40B4-BE49-F238E27FC236}">
                <a16:creationId xmlns:a16="http://schemas.microsoft.com/office/drawing/2014/main" id="{69BE9F9E-E892-4FCD-9B98-0FBADD6F4C2B}"/>
              </a:ext>
            </a:extLst>
          </p:cNvPr>
          <p:cNvSpPr txBox="1"/>
          <p:nvPr/>
        </p:nvSpPr>
        <p:spPr>
          <a:xfrm>
            <a:off x="10522287" y="3867727"/>
            <a:ext cx="1197638" cy="830997"/>
          </a:xfrm>
          <a:prstGeom prst="rect">
            <a:avLst/>
          </a:prstGeom>
          <a:noFill/>
        </p:spPr>
        <p:txBody>
          <a:bodyPr wrap="square" rtlCol="0">
            <a:spAutoFit/>
          </a:bodyPr>
          <a:lstStyle/>
          <a:p>
            <a:pPr algn="ctr"/>
            <a:r>
              <a:rPr lang="en-US" altLang="zh-CN" sz="1600">
                <a:latin typeface="阿里巴巴普惠体 M" panose="00020600040101010101" pitchFamily="18" charset="-122"/>
                <a:ea typeface="阿里巴巴普惠体 M" panose="00020600040101010101" pitchFamily="18" charset="-122"/>
                <a:cs typeface="阿里巴巴普惠体 M" panose="00020600040101010101" pitchFamily="18" charset="-122"/>
              </a:rPr>
              <a:t>Safe</a:t>
            </a:r>
          </a:p>
          <a:p>
            <a:pPr algn="ctr"/>
            <a:r>
              <a:rPr lang="en-US" altLang="zh-CN" sz="1600">
                <a:latin typeface="阿里巴巴普惠体 M" panose="00020600040101010101" pitchFamily="18" charset="-122"/>
                <a:ea typeface="阿里巴巴普惠体 M" panose="00020600040101010101" pitchFamily="18" charset="-122"/>
                <a:cs typeface="阿里巴巴普惠体 M" panose="00020600040101010101" pitchFamily="18" charset="-122"/>
              </a:rPr>
              <a:t>generateddata</a:t>
            </a:r>
            <a:endParaRPr lang="zh-CN" altLang="en-US" sz="160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9" name="文本框 48">
            <a:extLst>
              <a:ext uri="{FF2B5EF4-FFF2-40B4-BE49-F238E27FC236}">
                <a16:creationId xmlns:a16="http://schemas.microsoft.com/office/drawing/2014/main" id="{ABECD997-0DEB-4D24-A0BD-A2F149171EE2}"/>
              </a:ext>
            </a:extLst>
          </p:cNvPr>
          <p:cNvSpPr txBox="1"/>
          <p:nvPr/>
        </p:nvSpPr>
        <p:spPr>
          <a:xfrm>
            <a:off x="6240741" y="5777490"/>
            <a:ext cx="5568715" cy="338554"/>
          </a:xfrm>
          <a:prstGeom prst="rect">
            <a:avLst/>
          </a:prstGeom>
          <a:noFill/>
        </p:spPr>
        <p:txBody>
          <a:bodyPr wrap="square" rtlCol="0">
            <a:spAutoFit/>
          </a:bodyPr>
          <a:lstStyle/>
          <a:p>
            <a:r>
              <a:rPr lang="zh-CN" altLang="en-US" sz="1600">
                <a:solidFill>
                  <a:schemeClr val="accent5">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差分隐私</a:t>
            </a:r>
            <a:r>
              <a:rPr lang="en-US" altLang="zh-CN" sz="1600">
                <a:solidFill>
                  <a:schemeClr val="accent5">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(DP)</a:t>
            </a:r>
            <a:r>
              <a:rPr lang="zh-CN" altLang="en-US" sz="1600">
                <a:solidFill>
                  <a:schemeClr val="accent5">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后处理性：满足</a:t>
            </a:r>
            <a:r>
              <a:rPr lang="en-US" altLang="zh-CN" sz="1600">
                <a:solidFill>
                  <a:schemeClr val="accent5">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DP</a:t>
            </a:r>
            <a:r>
              <a:rPr lang="zh-CN" altLang="en-US" sz="1600">
                <a:solidFill>
                  <a:schemeClr val="accent5">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的发布数据映射后仍满足</a:t>
            </a:r>
            <a:r>
              <a:rPr lang="en-US" altLang="zh-CN" sz="1600">
                <a:solidFill>
                  <a:schemeClr val="accent5">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DP</a:t>
            </a:r>
            <a:endParaRPr lang="zh-CN" altLang="en-US" sz="1600">
              <a:solidFill>
                <a:schemeClr val="accent5">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pic>
        <p:nvPicPr>
          <p:cNvPr id="50" name="Picture 2">
            <a:extLst>
              <a:ext uri="{FF2B5EF4-FFF2-40B4-BE49-F238E27FC236}">
                <a16:creationId xmlns:a16="http://schemas.microsoft.com/office/drawing/2014/main" id="{346B17C2-D399-478F-AB1C-B0778D0064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718" y="4505272"/>
            <a:ext cx="1723826" cy="126492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a:extLst>
              <a:ext uri="{FF2B5EF4-FFF2-40B4-BE49-F238E27FC236}">
                <a16:creationId xmlns:a16="http://schemas.microsoft.com/office/drawing/2014/main" id="{20DE39A6-DC17-4A74-A559-A93153AB52C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902" b="4518"/>
          <a:stretch/>
        </p:blipFill>
        <p:spPr bwMode="auto">
          <a:xfrm>
            <a:off x="3179176" y="4078606"/>
            <a:ext cx="2522304" cy="1080754"/>
          </a:xfrm>
          <a:prstGeom prst="rect">
            <a:avLst/>
          </a:prstGeom>
          <a:noFill/>
          <a:extLst>
            <a:ext uri="{909E8E84-426E-40DD-AFC4-6F175D3DCCD1}">
              <a14:hiddenFill xmlns:a14="http://schemas.microsoft.com/office/drawing/2010/main">
                <a:solidFill>
                  <a:srgbClr val="FFFFFF"/>
                </a:solidFill>
              </a14:hiddenFill>
            </a:ext>
          </a:extLst>
        </p:spPr>
      </p:pic>
      <p:sp>
        <p:nvSpPr>
          <p:cNvPr id="52" name="箭头: 下 51">
            <a:extLst>
              <a:ext uri="{FF2B5EF4-FFF2-40B4-BE49-F238E27FC236}">
                <a16:creationId xmlns:a16="http://schemas.microsoft.com/office/drawing/2014/main" id="{46D4413B-F389-40BC-B31C-DBE57C0674DA}"/>
              </a:ext>
            </a:extLst>
          </p:cNvPr>
          <p:cNvSpPr/>
          <p:nvPr/>
        </p:nvSpPr>
        <p:spPr>
          <a:xfrm rot="16200000">
            <a:off x="2654338" y="5041006"/>
            <a:ext cx="660400" cy="389274"/>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CC868E46-77F3-472A-9CFE-91A24C798C95}"/>
              </a:ext>
            </a:extLst>
          </p:cNvPr>
          <p:cNvSpPr txBox="1"/>
          <p:nvPr/>
        </p:nvSpPr>
        <p:spPr>
          <a:xfrm>
            <a:off x="723646" y="6084924"/>
            <a:ext cx="1473200" cy="523220"/>
          </a:xfrm>
          <a:prstGeom prst="rect">
            <a:avLst/>
          </a:prstGeom>
          <a:noFill/>
        </p:spPr>
        <p:txBody>
          <a:bodyPr wrap="square" rtlCol="0">
            <a:spAutoFit/>
          </a:bodyPr>
          <a:lstStyle/>
          <a:p>
            <a:r>
              <a:rPr lang="en-US" altLang="zh-CN" sz="28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DCGAN</a:t>
            </a:r>
            <a:endParaRPr lang="zh-CN" altLang="en-US" sz="280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pic>
        <p:nvPicPr>
          <p:cNvPr id="54" name="Picture 10">
            <a:extLst>
              <a:ext uri="{FF2B5EF4-FFF2-40B4-BE49-F238E27FC236}">
                <a16:creationId xmlns:a16="http://schemas.microsoft.com/office/drawing/2014/main" id="{32C12381-53E9-4F91-A1CF-74C47B9E177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839" t="7357" r="1600" b="8620"/>
          <a:stretch/>
        </p:blipFill>
        <p:spPr bwMode="auto">
          <a:xfrm>
            <a:off x="3318461" y="5408363"/>
            <a:ext cx="2383018" cy="948331"/>
          </a:xfrm>
          <a:prstGeom prst="rect">
            <a:avLst/>
          </a:prstGeom>
          <a:noFill/>
          <a:extLst>
            <a:ext uri="{909E8E84-426E-40DD-AFC4-6F175D3DCCD1}">
              <a14:hiddenFill xmlns:a14="http://schemas.microsoft.com/office/drawing/2010/main">
                <a:solidFill>
                  <a:srgbClr val="FFFFFF"/>
                </a:solidFill>
              </a14:hiddenFill>
            </a:ext>
          </a:extLst>
        </p:spPr>
      </p:pic>
      <p:sp>
        <p:nvSpPr>
          <p:cNvPr id="55" name="矩形 54">
            <a:extLst>
              <a:ext uri="{FF2B5EF4-FFF2-40B4-BE49-F238E27FC236}">
                <a16:creationId xmlns:a16="http://schemas.microsoft.com/office/drawing/2014/main" id="{B4B323A2-41C4-4326-82E6-3107042BD756}"/>
              </a:ext>
            </a:extLst>
          </p:cNvPr>
          <p:cNvSpPr/>
          <p:nvPr/>
        </p:nvSpPr>
        <p:spPr>
          <a:xfrm>
            <a:off x="605606" y="3867727"/>
            <a:ext cx="5425709" cy="2750444"/>
          </a:xfrm>
          <a:prstGeom prst="rect">
            <a:avLst/>
          </a:prstGeom>
          <a:noFill/>
          <a:ln w="28575">
            <a:solidFill>
              <a:srgbClr val="2A3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83C0075F-F1DA-42F6-B026-EB04C523A50A}"/>
              </a:ext>
            </a:extLst>
          </p:cNvPr>
          <p:cNvSpPr txBox="1"/>
          <p:nvPr/>
        </p:nvSpPr>
        <p:spPr>
          <a:xfrm>
            <a:off x="4039007" y="4207327"/>
            <a:ext cx="822961" cy="830997"/>
          </a:xfrm>
          <a:prstGeom prst="rect">
            <a:avLst/>
          </a:prstGeom>
          <a:noFill/>
        </p:spPr>
        <p:txBody>
          <a:bodyPr wrap="square" rtlCol="0">
            <a:spAutoFit/>
          </a:bodyPr>
          <a:lstStyle/>
          <a:p>
            <a:r>
              <a:rPr lang="en-US" altLang="zh-CN" sz="4800" b="1">
                <a:latin typeface="Times New Roman" panose="02020603050405020304" pitchFamily="18" charset="0"/>
                <a:cs typeface="Times New Roman" panose="02020603050405020304" pitchFamily="18" charset="0"/>
              </a:rPr>
              <a:t>G</a:t>
            </a:r>
            <a:endParaRPr lang="zh-CN" altLang="en-US" sz="4800" b="1">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56DEF36E-C6DC-4161-8269-2CB07BA70D95}"/>
              </a:ext>
            </a:extLst>
          </p:cNvPr>
          <p:cNvSpPr txBox="1"/>
          <p:nvPr/>
        </p:nvSpPr>
        <p:spPr>
          <a:xfrm>
            <a:off x="4063797" y="5450122"/>
            <a:ext cx="822961" cy="830997"/>
          </a:xfrm>
          <a:prstGeom prst="rect">
            <a:avLst/>
          </a:prstGeom>
          <a:noFill/>
        </p:spPr>
        <p:txBody>
          <a:bodyPr wrap="square" rtlCol="0">
            <a:spAutoFit/>
          </a:bodyPr>
          <a:lstStyle/>
          <a:p>
            <a:r>
              <a:rPr lang="en-US" altLang="zh-CN" sz="4800" b="1">
                <a:latin typeface="Times New Roman" panose="02020603050405020304" pitchFamily="18" charset="0"/>
                <a:cs typeface="Times New Roman" panose="02020603050405020304" pitchFamily="18" charset="0"/>
              </a:rPr>
              <a:t>D</a:t>
            </a:r>
            <a:endParaRPr lang="zh-CN" altLang="en-US" sz="4800" b="1">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2309ABD2-5BB1-4E7A-A746-2722A0062EE3}"/>
              </a:ext>
            </a:extLst>
          </p:cNvPr>
          <p:cNvSpPr txBox="1"/>
          <p:nvPr/>
        </p:nvSpPr>
        <p:spPr>
          <a:xfrm>
            <a:off x="499373" y="3837313"/>
            <a:ext cx="5617781" cy="3016210"/>
          </a:xfrm>
          <a:prstGeom prst="rect">
            <a:avLst/>
          </a:prstGeom>
          <a:solidFill>
            <a:schemeClr val="bg1"/>
          </a:solidFill>
        </p:spPr>
        <p:txBody>
          <a:bodyPr wrap="square" rtlCol="0">
            <a:spAutoFit/>
          </a:bodyPr>
          <a:lstStyle/>
          <a:p>
            <a:pPr marL="457200" indent="-457200" algn="just">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Use </a:t>
            </a:r>
            <a:r>
              <a:rPr lang="en-US" altLang="zh-CN" sz="2400">
                <a:solidFill>
                  <a:srgbClr val="C00000"/>
                </a:solidFill>
                <a:latin typeface="Times New Roman" panose="02020603050405020304" pitchFamily="18" charset="0"/>
                <a:cs typeface="Times New Roman" panose="02020603050405020304" pitchFamily="18" charset="0"/>
              </a:rPr>
              <a:t>differential privacy</a:t>
            </a:r>
            <a:r>
              <a:rPr lang="en-US" altLang="zh-CN" sz="2400">
                <a:latin typeface="Times New Roman" panose="02020603050405020304" pitchFamily="18" charset="0"/>
                <a:cs typeface="Times New Roman" panose="02020603050405020304" pitchFamily="18" charset="0"/>
              </a:rPr>
              <a:t> to protect generated data</a:t>
            </a:r>
          </a:p>
          <a:p>
            <a:pPr marL="457200" indent="-457200" algn="just">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DPGAN is </a:t>
            </a:r>
            <a:r>
              <a:rPr lang="en-US" altLang="zh-CN" sz="2400">
                <a:solidFill>
                  <a:srgbClr val="C00000"/>
                </a:solidFill>
                <a:latin typeface="Times New Roman" panose="02020603050405020304" pitchFamily="18" charset="0"/>
                <a:cs typeface="Times New Roman" panose="02020603050405020304" pitchFamily="18" charset="0"/>
              </a:rPr>
              <a:t>based on WGAN</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not original GAN</a:t>
            </a:r>
            <a:r>
              <a:rPr lang="zh-CN" altLang="en-US"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p>
            <a:pPr marL="457200" indent="-457200" algn="just">
              <a:spcAft>
                <a:spcPts val="1200"/>
              </a:spcAft>
              <a:buFont typeface="Wingdings" panose="05000000000000000000" pitchFamily="2" charset="2"/>
              <a:buChar char="Ø"/>
            </a:pPr>
            <a:r>
              <a:rPr lang="en-US" altLang="zh-CN" sz="2400">
                <a:latin typeface="Times New Roman" panose="02020603050405020304" pitchFamily="18" charset="0"/>
                <a:cs typeface="Times New Roman" panose="02020603050405020304" pitchFamily="18" charset="0"/>
              </a:rPr>
              <a:t>DPGAN is the combination of WGAN and </a:t>
            </a:r>
            <a:r>
              <a:rPr lang="en-US" altLang="zh-CN" sz="2400">
                <a:solidFill>
                  <a:srgbClr val="C00000"/>
                </a:solidFill>
                <a:latin typeface="Times New Roman" panose="02020603050405020304" pitchFamily="18" charset="0"/>
                <a:cs typeface="Times New Roman" panose="02020603050405020304" pitchFamily="18" charset="0"/>
              </a:rPr>
              <a:t>DP-SGD</a:t>
            </a:r>
            <a:r>
              <a:rPr lang="zh-CN" altLang="en-US" sz="2400">
                <a:solidFill>
                  <a:srgbClr val="C00000"/>
                </a:solidFill>
                <a:latin typeface="Times New Roman" panose="02020603050405020304" pitchFamily="18" charset="0"/>
                <a:cs typeface="Times New Roman" panose="02020603050405020304" pitchFamily="18" charset="0"/>
              </a:rPr>
              <a:t>（</a:t>
            </a:r>
            <a:r>
              <a:rPr lang="en-US" altLang="zh-CN" sz="2400">
                <a:solidFill>
                  <a:srgbClr val="C00000"/>
                </a:solidFill>
                <a:latin typeface="Times New Roman" panose="02020603050405020304" pitchFamily="18" charset="0"/>
                <a:cs typeface="Times New Roman" panose="02020603050405020304" pitchFamily="18" charset="0"/>
              </a:rPr>
              <a:t>CCS 2016</a:t>
            </a:r>
            <a:r>
              <a:rPr lang="zh-CN" altLang="en-US" sz="2400">
                <a:solidFill>
                  <a:srgbClr val="C00000"/>
                </a:solidFill>
                <a:latin typeface="Times New Roman" panose="02020603050405020304" pitchFamily="18" charset="0"/>
                <a:cs typeface="Times New Roman" panose="02020603050405020304" pitchFamily="18" charset="0"/>
              </a:rPr>
              <a:t>）</a:t>
            </a:r>
            <a:endParaRPr lang="en-US" altLang="zh-CN" sz="2400">
              <a:solidFill>
                <a:srgbClr val="C00000"/>
              </a:solidFill>
              <a:latin typeface="Times New Roman" panose="02020603050405020304" pitchFamily="18" charset="0"/>
              <a:cs typeface="Times New Roman" panose="02020603050405020304" pitchFamily="18" charset="0"/>
            </a:endParaRPr>
          </a:p>
          <a:p>
            <a:pPr marL="457200" indent="-457200" algn="just">
              <a:spcAft>
                <a:spcPts val="1200"/>
              </a:spcAft>
              <a:buFont typeface="Wingdings" panose="05000000000000000000" pitchFamily="2" charset="2"/>
              <a:buChar char="Ø"/>
            </a:pPr>
            <a:endParaRPr lang="zh-CN" altLang="en-US" sz="120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E6B98E3-DAC1-A644-80F9-C1C1479F1CEA}"/>
                  </a:ext>
                </a:extLst>
              </p:cNvPr>
              <p:cNvSpPr/>
              <p:nvPr/>
            </p:nvSpPr>
            <p:spPr>
              <a:xfrm>
                <a:off x="363415" y="1080720"/>
                <a:ext cx="11152310" cy="1081322"/>
              </a:xfrm>
              <a:prstGeom prst="rect">
                <a:avLst/>
              </a:prstGeom>
            </p:spPr>
            <p:txBody>
              <a:bodyPr wrap="square">
                <a:spAutoFit/>
              </a:bodyPr>
              <a:lstStyle/>
              <a:p>
                <a:pPr marL="662400" indent="-457200" algn="just">
                  <a:lnSpc>
                    <a:spcPct val="120000"/>
                  </a:lnSpc>
                  <a:buFont typeface="Wingdings" pitchFamily="2" charset="2"/>
                  <a:buChar char="Ø"/>
                </a:pPr>
                <a:r>
                  <a:rPr lang="en-US" altLang="zh-CN" sz="2800" dirty="0">
                    <a:latin typeface="Times New Roman" panose="02020603050405020304" pitchFamily="18" charset="0"/>
                    <a:cs typeface="Times New Roman" panose="02020603050405020304" pitchFamily="18" charset="0"/>
                  </a:rPr>
                  <a:t>A mechanism </a:t>
                </a:r>
                <a:r>
                  <a:rPr lang="en-US" altLang="zh-CN" sz="2800" i="1" dirty="0">
                    <a:latin typeface="Times New Roman" panose="02020603050405020304" pitchFamily="18" charset="0"/>
                    <a:cs typeface="Times New Roman" panose="02020603050405020304" pitchFamily="18" charset="0"/>
                  </a:rPr>
                  <a:t>M</a:t>
                </a:r>
                <a:r>
                  <a:rPr lang="en-US" altLang="zh-CN" sz="2800" dirty="0">
                    <a:latin typeface="Times New Roman" panose="02020603050405020304" pitchFamily="18" charset="0"/>
                    <a:cs typeface="Times New Roman" panose="02020603050405020304" pitchFamily="18" charset="0"/>
                  </a:rPr>
                  <a:t> is</a:t>
                </a:r>
                <a:r>
                  <a:rPr lang="en-US" altLang="zh-CN" sz="2800" dirty="0">
                    <a:solidFill>
                      <a:srgbClr val="C00000"/>
                    </a:solidFill>
                    <a:latin typeface="Times New Roman" panose="02020603050405020304" pitchFamily="18" charset="0"/>
                    <a:cs typeface="Times New Roman" panose="02020603050405020304" pitchFamily="18" charset="0"/>
                  </a:rPr>
                  <a:t> </a:t>
                </a:r>
                <a:r>
                  <a:rPr lang="el-GR" altLang="zh-CN" sz="2800" b="1" i="1" dirty="0">
                    <a:solidFill>
                      <a:srgbClr val="C00000"/>
                    </a:solidFill>
                    <a:latin typeface="Times New Roman" panose="02020603050405020304" pitchFamily="18" charset="0"/>
                    <a:cs typeface="Times New Roman" panose="02020603050405020304" pitchFamily="18" charset="0"/>
                  </a:rPr>
                  <a:t>ε</a:t>
                </a:r>
                <a:r>
                  <a:rPr lang="el-GR" altLang="zh-CN" sz="2800" b="1" dirty="0">
                    <a:solidFill>
                      <a:srgbClr val="C00000"/>
                    </a:solidFill>
                    <a:latin typeface="Times New Roman" panose="02020603050405020304" pitchFamily="18" charset="0"/>
                    <a:cs typeface="Times New Roman" panose="02020603050405020304" pitchFamily="18" charset="0"/>
                  </a:rPr>
                  <a:t>-</a:t>
                </a:r>
                <a:r>
                  <a:rPr lang="en-US" altLang="zh-CN" sz="2800" b="1" dirty="0">
                    <a:solidFill>
                      <a:srgbClr val="C00000"/>
                    </a:solidFill>
                    <a:latin typeface="Times New Roman" panose="02020603050405020304" pitchFamily="18" charset="0"/>
                    <a:cs typeface="Times New Roman" panose="02020603050405020304" pitchFamily="18" charset="0"/>
                  </a:rPr>
                  <a:t>differentially private </a:t>
                </a:r>
                <a:r>
                  <a:rPr lang="en-US" altLang="zh-CN" sz="2800" dirty="0">
                    <a:latin typeface="Times New Roman" panose="02020603050405020304" pitchFamily="18" charset="0"/>
                    <a:cs typeface="Times New Roman" panose="02020603050405020304" pitchFamily="18" charset="0"/>
                  </a:rPr>
                  <a:t>if for any two </a:t>
                </a:r>
                <a:r>
                  <a:rPr lang="en-US" altLang="zh-CN" sz="2800" dirty="0" err="1">
                    <a:latin typeface="Times New Roman" panose="02020603050405020304" pitchFamily="18" charset="0"/>
                    <a:cs typeface="Times New Roman" panose="02020603050405020304" pitchFamily="18" charset="0"/>
                  </a:rPr>
                  <a:t>neighbouring</a:t>
                </a:r>
                <a:r>
                  <a:rPr lang="en-US" altLang="zh-CN" sz="2800" dirty="0">
                    <a:latin typeface="Times New Roman" panose="02020603050405020304" pitchFamily="18" charset="0"/>
                    <a:cs typeface="Times New Roman" panose="02020603050405020304" pitchFamily="18" charset="0"/>
                  </a:rPr>
                  <a:t> databases </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1</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i="1">
                            <a:latin typeface="Cambria Math" panose="02040503050406030204" pitchFamily="18" charset="0"/>
                          </a:rPr>
                          <m:t>2</m:t>
                        </m:r>
                      </m:sub>
                    </m:sSub>
                  </m:oMath>
                </a14:m>
                <a:r>
                  <a:rPr lang="en-US" altLang="zh-CN" sz="2800" dirty="0">
                    <a:latin typeface="Times New Roman" panose="02020603050405020304" pitchFamily="18" charset="0"/>
                    <a:cs typeface="Times New Roman" panose="02020603050405020304" pitchFamily="18" charset="0"/>
                  </a:rPr>
                  <a:t>, and any set </a:t>
                </a:r>
                <a:r>
                  <a:rPr lang="en-US" altLang="zh-CN" sz="2800" i="1" dirty="0">
                    <a:latin typeface="Times New Roman" panose="02020603050405020304" pitchFamily="18" charset="0"/>
                    <a:cs typeface="Times New Roman" panose="02020603050405020304" pitchFamily="18" charset="0"/>
                  </a:rPr>
                  <a:t>R</a:t>
                </a:r>
                <a:r>
                  <a:rPr lang="en-US" altLang="zh-CN" sz="2800" dirty="0">
                    <a:latin typeface="Times New Roman" panose="02020603050405020304" pitchFamily="18" charset="0"/>
                    <a:cs typeface="Times New Roman" panose="02020603050405020304" pitchFamily="18" charset="0"/>
                  </a:rPr>
                  <a:t> of possible responses:</a:t>
                </a:r>
              </a:p>
            </p:txBody>
          </p:sp>
        </mc:Choice>
        <mc:Fallback xmlns="">
          <p:sp>
            <p:nvSpPr>
              <p:cNvPr id="5" name="矩形 4">
                <a:extLst>
                  <a:ext uri="{FF2B5EF4-FFF2-40B4-BE49-F238E27FC236}">
                    <a16:creationId xmlns:a16="http://schemas.microsoft.com/office/drawing/2014/main" id="{1E6B98E3-DAC1-A644-80F9-C1C1479F1CEA}"/>
                  </a:ext>
                </a:extLst>
              </p:cNvPr>
              <p:cNvSpPr>
                <a:spLocks noRot="1" noChangeAspect="1" noMove="1" noResize="1" noEditPoints="1" noAdjustHandles="1" noChangeArrowheads="1" noChangeShapeType="1" noTextEdit="1"/>
              </p:cNvSpPr>
              <p:nvPr/>
            </p:nvSpPr>
            <p:spPr>
              <a:xfrm>
                <a:off x="363415" y="1080720"/>
                <a:ext cx="11152310" cy="1081322"/>
              </a:xfrm>
              <a:prstGeom prst="rect">
                <a:avLst/>
              </a:prstGeom>
              <a:blipFill>
                <a:blip r:embed="rId2"/>
                <a:stretch>
                  <a:fillRect t="-1685" r="-1093" b="-1460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511F1A9-CE5B-9341-834D-2AD6BF25D588}"/>
              </a:ext>
            </a:extLst>
          </p:cNvPr>
          <p:cNvPicPr>
            <a:picLocks noChangeAspect="1"/>
          </p:cNvPicPr>
          <p:nvPr/>
        </p:nvPicPr>
        <p:blipFill rotWithShape="1">
          <a:blip r:embed="rId3"/>
          <a:srcRect r="52454"/>
          <a:stretch/>
        </p:blipFill>
        <p:spPr>
          <a:xfrm>
            <a:off x="3152914" y="3337492"/>
            <a:ext cx="5208447" cy="3377656"/>
          </a:xfrm>
          <a:prstGeom prst="rect">
            <a:avLst/>
          </a:prstGeom>
        </p:spPr>
      </p:pic>
      <p:pic>
        <p:nvPicPr>
          <p:cNvPr id="20" name="图形 19">
            <a:extLst>
              <a:ext uri="{FF2B5EF4-FFF2-40B4-BE49-F238E27FC236}">
                <a16:creationId xmlns:a16="http://schemas.microsoft.com/office/drawing/2014/main" id="{D8A19010-C2D7-2E45-85D4-4B4E6C46CC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69968" y="2458655"/>
            <a:ext cx="7452064" cy="465754"/>
          </a:xfrm>
          <a:prstGeom prst="rect">
            <a:avLst/>
          </a:prstGeom>
        </p:spPr>
      </p:pic>
      <p:sp>
        <p:nvSpPr>
          <p:cNvPr id="2" name="灯片编号占位符 1">
            <a:extLst>
              <a:ext uri="{FF2B5EF4-FFF2-40B4-BE49-F238E27FC236}">
                <a16:creationId xmlns:a16="http://schemas.microsoft.com/office/drawing/2014/main" id="{4D5DDDB7-9055-DD48-8BC9-BE655697D811}"/>
              </a:ext>
            </a:extLst>
          </p:cNvPr>
          <p:cNvSpPr>
            <a:spLocks noGrp="1"/>
          </p:cNvSpPr>
          <p:nvPr>
            <p:ph type="sldNum" sz="quarter" idx="12"/>
          </p:nvPr>
        </p:nvSpPr>
        <p:spPr/>
        <p:txBody>
          <a:bodyPr/>
          <a:lstStyle/>
          <a:p>
            <a:fld id="{75F37EE8-98CE-1B43-8FA2-856FBD00F454}" type="slidenum">
              <a:rPr lang="en-US" altLang="zh-CN"/>
              <a:t>6</a:t>
            </a:fld>
            <a:endParaRPr kumimoji="1" lang="zh-CN" altLang="en-US"/>
          </a:p>
        </p:txBody>
      </p:sp>
      <p:sp>
        <p:nvSpPr>
          <p:cNvPr id="7" name="文本框 6">
            <a:extLst>
              <a:ext uri="{FF2B5EF4-FFF2-40B4-BE49-F238E27FC236}">
                <a16:creationId xmlns:a16="http://schemas.microsoft.com/office/drawing/2014/main" id="{1A7AE27D-B317-4ED2-8CD9-C493E1C6118B}"/>
              </a:ext>
            </a:extLst>
          </p:cNvPr>
          <p:cNvSpPr txBox="1"/>
          <p:nvPr/>
        </p:nvSpPr>
        <p:spPr>
          <a:xfrm>
            <a:off x="251447" y="90599"/>
            <a:ext cx="11029263" cy="707886"/>
          </a:xfrm>
          <a:prstGeom prst="rect">
            <a:avLst/>
          </a:prstGeom>
          <a:noFill/>
        </p:spPr>
        <p:txBody>
          <a:bodyPr wrap="square" rtlCol="0">
            <a:spAutoFit/>
          </a:bodyPr>
          <a:lstStyle/>
          <a:p>
            <a:r>
              <a:rPr kumimoji="1" lang="en-US" altLang="zh-CN" sz="4000" b="1">
                <a:solidFill>
                  <a:schemeClr val="accent1">
                    <a:lumMod val="50000"/>
                  </a:schemeClr>
                </a:solidFill>
                <a:latin typeface="Times New Roman" panose="02020603050405020304" pitchFamily="18" charset="0"/>
                <a:cs typeface="Times New Roman" panose="02020603050405020304" pitchFamily="18" charset="0"/>
              </a:rPr>
              <a:t>Background knowledge</a:t>
            </a:r>
            <a:r>
              <a:rPr kumimoji="1" lang="zh-CN" altLang="en-US" sz="4000" b="1">
                <a:solidFill>
                  <a:schemeClr val="accent1">
                    <a:lumMod val="50000"/>
                  </a:schemeClr>
                </a:solidFill>
                <a:latin typeface="Times New Roman" panose="02020603050405020304" pitchFamily="18" charset="0"/>
                <a:cs typeface="Times New Roman" panose="02020603050405020304" pitchFamily="18" charset="0"/>
              </a:rPr>
              <a:t>：</a:t>
            </a:r>
            <a:r>
              <a:rPr kumimoji="1" lang="en-US" altLang="zh-CN" sz="4000" b="1">
                <a:solidFill>
                  <a:schemeClr val="accent1">
                    <a:lumMod val="50000"/>
                  </a:schemeClr>
                </a:solidFill>
                <a:latin typeface="Times New Roman" panose="02020603050405020304" pitchFamily="18" charset="0"/>
                <a:cs typeface="Times New Roman" panose="02020603050405020304" pitchFamily="18" charset="0"/>
              </a:rPr>
              <a:t>Differential Privacy</a:t>
            </a:r>
          </a:p>
        </p:txBody>
      </p:sp>
    </p:spTree>
    <p:extLst>
      <p:ext uri="{BB962C8B-B14F-4D97-AF65-F5344CB8AC3E}">
        <p14:creationId xmlns:p14="http://schemas.microsoft.com/office/powerpoint/2010/main" val="1518669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511F1A9-CE5B-9341-834D-2AD6BF25D588}"/>
              </a:ext>
            </a:extLst>
          </p:cNvPr>
          <p:cNvPicPr>
            <a:picLocks noChangeAspect="1"/>
          </p:cNvPicPr>
          <p:nvPr/>
        </p:nvPicPr>
        <p:blipFill rotWithShape="1">
          <a:blip r:embed="rId2"/>
          <a:srcRect l="49490"/>
          <a:stretch/>
        </p:blipFill>
        <p:spPr>
          <a:xfrm>
            <a:off x="3028727" y="3568974"/>
            <a:ext cx="5207581" cy="3178934"/>
          </a:xfrm>
          <a:prstGeom prst="rect">
            <a:avLst/>
          </a:prstGeom>
        </p:spPr>
      </p:pic>
      <p:pic>
        <p:nvPicPr>
          <p:cNvPr id="14" name="图形 13">
            <a:extLst>
              <a:ext uri="{FF2B5EF4-FFF2-40B4-BE49-F238E27FC236}">
                <a16:creationId xmlns:a16="http://schemas.microsoft.com/office/drawing/2014/main" id="{D033B7A7-C725-A541-AC3E-6448288BD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2126" y="1790907"/>
            <a:ext cx="3172907" cy="705091"/>
          </a:xfrm>
          <a:prstGeom prst="rect">
            <a:avLst/>
          </a:prstGeom>
        </p:spPr>
      </p:pic>
      <p:pic>
        <p:nvPicPr>
          <p:cNvPr id="16" name="图形 15">
            <a:extLst>
              <a:ext uri="{FF2B5EF4-FFF2-40B4-BE49-F238E27FC236}">
                <a16:creationId xmlns:a16="http://schemas.microsoft.com/office/drawing/2014/main" id="{45B4289B-CCB4-824F-BB7D-9CF407524A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4113" y="1790908"/>
            <a:ext cx="2820364" cy="705091"/>
          </a:xfrm>
          <a:prstGeom prst="rect">
            <a:avLst/>
          </a:prstGeom>
        </p:spPr>
      </p:pic>
      <p:pic>
        <p:nvPicPr>
          <p:cNvPr id="9" name="图形 8">
            <a:extLst>
              <a:ext uri="{FF2B5EF4-FFF2-40B4-BE49-F238E27FC236}">
                <a16:creationId xmlns:a16="http://schemas.microsoft.com/office/drawing/2014/main" id="{3951A298-D5FD-3F45-A22F-1E473B6F0B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682" y="1215152"/>
            <a:ext cx="5611807" cy="350738"/>
          </a:xfrm>
          <a:prstGeom prst="rect">
            <a:avLst/>
          </a:prstGeom>
        </p:spPr>
      </p:pic>
      <p:sp>
        <p:nvSpPr>
          <p:cNvPr id="2" name="文本框 1">
            <a:extLst>
              <a:ext uri="{FF2B5EF4-FFF2-40B4-BE49-F238E27FC236}">
                <a16:creationId xmlns:a16="http://schemas.microsoft.com/office/drawing/2014/main" id="{A0DD5DBB-2455-CB41-AA70-E6628B3A4851}"/>
              </a:ext>
            </a:extLst>
          </p:cNvPr>
          <p:cNvSpPr txBox="1"/>
          <p:nvPr/>
        </p:nvSpPr>
        <p:spPr>
          <a:xfrm>
            <a:off x="634448" y="1820289"/>
            <a:ext cx="513756" cy="646331"/>
          </a:xfrm>
          <a:prstGeom prst="rect">
            <a:avLst/>
          </a:prstGeom>
          <a:noFill/>
        </p:spPr>
        <p:txBody>
          <a:bodyPr wrap="square" rtlCol="0">
            <a:spAutoFit/>
          </a:bodyPr>
          <a:lstStyle/>
          <a:p>
            <a:r>
              <a:rPr kumimoji="1" lang="zh-CN" altLang="en-US" sz="3600">
                <a:latin typeface="Microsoft YaHei" panose="020B0503020204020204" pitchFamily="34" charset="-122"/>
                <a:ea typeface="Microsoft YaHei" panose="020B0503020204020204" pitchFamily="34" charset="-122"/>
                <a:cs typeface="Times New Roman" panose="02020603050405020304" pitchFamily="18" charset="0"/>
              </a:rPr>
              <a:t>⇒</a:t>
            </a:r>
          </a:p>
        </p:txBody>
      </p:sp>
      <p:sp>
        <p:nvSpPr>
          <p:cNvPr id="13" name="文本框 12">
            <a:extLst>
              <a:ext uri="{FF2B5EF4-FFF2-40B4-BE49-F238E27FC236}">
                <a16:creationId xmlns:a16="http://schemas.microsoft.com/office/drawing/2014/main" id="{B9C916C1-613B-B940-A62E-56828479D614}"/>
              </a:ext>
            </a:extLst>
          </p:cNvPr>
          <p:cNvSpPr txBox="1"/>
          <p:nvPr/>
        </p:nvSpPr>
        <p:spPr>
          <a:xfrm>
            <a:off x="4100153" y="1820603"/>
            <a:ext cx="513756" cy="646331"/>
          </a:xfrm>
          <a:prstGeom prst="rect">
            <a:avLst/>
          </a:prstGeom>
          <a:noFill/>
        </p:spPr>
        <p:txBody>
          <a:bodyPr wrap="square" rtlCol="0">
            <a:spAutoFit/>
          </a:bodyPr>
          <a:lstStyle/>
          <a:p>
            <a:r>
              <a:rPr kumimoji="1" lang="zh-CN" altLang="en-US" sz="3600">
                <a:latin typeface="Microsoft YaHei" panose="020B0503020204020204" pitchFamily="34" charset="-122"/>
                <a:ea typeface="Microsoft YaHei" panose="020B0503020204020204" pitchFamily="34" charset="-122"/>
                <a:cs typeface="Times New Roman" panose="02020603050405020304" pitchFamily="18" charset="0"/>
              </a:rPr>
              <a:t>⇒</a:t>
            </a:r>
          </a:p>
        </p:txBody>
      </p:sp>
      <p:sp>
        <p:nvSpPr>
          <p:cNvPr id="15" name="文本框 14">
            <a:extLst>
              <a:ext uri="{FF2B5EF4-FFF2-40B4-BE49-F238E27FC236}">
                <a16:creationId xmlns:a16="http://schemas.microsoft.com/office/drawing/2014/main" id="{8EBEEDE1-092F-3D4B-8D32-9C29C0AFD731}"/>
              </a:ext>
            </a:extLst>
          </p:cNvPr>
          <p:cNvSpPr txBox="1"/>
          <p:nvPr/>
        </p:nvSpPr>
        <p:spPr>
          <a:xfrm>
            <a:off x="7980973" y="1820286"/>
            <a:ext cx="513756" cy="646331"/>
          </a:xfrm>
          <a:prstGeom prst="rect">
            <a:avLst/>
          </a:prstGeom>
          <a:noFill/>
        </p:spPr>
        <p:txBody>
          <a:bodyPr wrap="square" rtlCol="0">
            <a:spAutoFit/>
          </a:bodyPr>
          <a:lstStyle/>
          <a:p>
            <a:r>
              <a:rPr kumimoji="1" lang="zh-CN" altLang="en-US" sz="3600">
                <a:latin typeface="Microsoft YaHei" panose="020B0503020204020204" pitchFamily="34" charset="-122"/>
                <a:ea typeface="Microsoft YaHei" panose="020B0503020204020204" pitchFamily="34" charset="-122"/>
                <a:cs typeface="Times New Roman" panose="02020603050405020304" pitchFamily="18" charset="0"/>
              </a:rPr>
              <a:t>⇒</a:t>
            </a:r>
          </a:p>
        </p:txBody>
      </p:sp>
      <p:sp>
        <p:nvSpPr>
          <p:cNvPr id="17" name="文本框 16">
            <a:extLst>
              <a:ext uri="{FF2B5EF4-FFF2-40B4-BE49-F238E27FC236}">
                <a16:creationId xmlns:a16="http://schemas.microsoft.com/office/drawing/2014/main" id="{2A8F1306-9085-1541-9BBA-F46DE6121962}"/>
              </a:ext>
            </a:extLst>
          </p:cNvPr>
          <p:cNvSpPr txBox="1"/>
          <p:nvPr/>
        </p:nvSpPr>
        <p:spPr>
          <a:xfrm>
            <a:off x="634448" y="2682223"/>
            <a:ext cx="513756" cy="646331"/>
          </a:xfrm>
          <a:prstGeom prst="rect">
            <a:avLst/>
          </a:prstGeom>
          <a:noFill/>
        </p:spPr>
        <p:txBody>
          <a:bodyPr wrap="square" rtlCol="0">
            <a:spAutoFit/>
          </a:bodyPr>
          <a:lstStyle/>
          <a:p>
            <a:r>
              <a:rPr kumimoji="1" lang="zh-CN" altLang="en-US" sz="3600">
                <a:latin typeface="Microsoft YaHei" panose="020B0503020204020204" pitchFamily="34" charset="-122"/>
                <a:ea typeface="Microsoft YaHei" panose="020B0503020204020204" pitchFamily="34" charset="-122"/>
                <a:cs typeface="Times New Roman" panose="02020603050405020304" pitchFamily="18" charset="0"/>
              </a:rPr>
              <a:t>⇒</a:t>
            </a:r>
          </a:p>
        </p:txBody>
      </p:sp>
      <p:pic>
        <p:nvPicPr>
          <p:cNvPr id="7" name="图形 6">
            <a:extLst>
              <a:ext uri="{FF2B5EF4-FFF2-40B4-BE49-F238E27FC236}">
                <a16:creationId xmlns:a16="http://schemas.microsoft.com/office/drawing/2014/main" id="{A0451D3D-2715-AF4C-AE26-2524E4576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4113" y="2839707"/>
            <a:ext cx="7308127" cy="356494"/>
          </a:xfrm>
          <a:prstGeom prst="rect">
            <a:avLst/>
          </a:prstGeom>
        </p:spPr>
      </p:pic>
      <p:sp>
        <p:nvSpPr>
          <p:cNvPr id="8" name="圆角矩形标注 7">
            <a:extLst>
              <a:ext uri="{FF2B5EF4-FFF2-40B4-BE49-F238E27FC236}">
                <a16:creationId xmlns:a16="http://schemas.microsoft.com/office/drawing/2014/main" id="{C9A0456A-12EB-C64A-BA64-42EE89F361B6}"/>
              </a:ext>
            </a:extLst>
          </p:cNvPr>
          <p:cNvSpPr/>
          <p:nvPr/>
        </p:nvSpPr>
        <p:spPr>
          <a:xfrm>
            <a:off x="9202438" y="2640150"/>
            <a:ext cx="2052155" cy="705091"/>
          </a:xfrm>
          <a:prstGeom prst="wedgeRoundRectCallout">
            <a:avLst>
              <a:gd name="adj1" fmla="val -75876"/>
              <a:gd name="adj2" fmla="val -2116"/>
              <a:gd name="adj3" fmla="val 16667"/>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a:solidFill>
                  <a:schemeClr val="tx1"/>
                </a:solidFill>
                <a:latin typeface="Microsoft YaHei" panose="020B0503020204020204" pitchFamily="34" charset="-122"/>
                <a:ea typeface="Microsoft YaHei" panose="020B0503020204020204" pitchFamily="34" charset="-122"/>
              </a:rPr>
              <a:t>privacy budget</a:t>
            </a:r>
            <a:endParaRPr kumimoji="1" lang="zh-CN" altLang="en-US">
              <a:solidFill>
                <a:schemeClr val="tx1"/>
              </a:solidFill>
              <a:latin typeface="Microsoft YaHei" panose="020B0503020204020204" pitchFamily="34" charset="-122"/>
              <a:ea typeface="Microsoft YaHei" panose="020B0503020204020204" pitchFamily="34" charset="-122"/>
            </a:endParaRPr>
          </a:p>
        </p:txBody>
      </p:sp>
      <p:pic>
        <p:nvPicPr>
          <p:cNvPr id="34" name="图形 33">
            <a:extLst>
              <a:ext uri="{FF2B5EF4-FFF2-40B4-BE49-F238E27FC236}">
                <a16:creationId xmlns:a16="http://schemas.microsoft.com/office/drawing/2014/main" id="{9C21E4DC-BE7F-D64F-8330-DD19417BEE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72240" y="1777601"/>
            <a:ext cx="3231669" cy="731699"/>
          </a:xfrm>
          <a:prstGeom prst="rect">
            <a:avLst/>
          </a:prstGeom>
        </p:spPr>
      </p:pic>
      <p:sp>
        <p:nvSpPr>
          <p:cNvPr id="3" name="矩形 2">
            <a:extLst>
              <a:ext uri="{FF2B5EF4-FFF2-40B4-BE49-F238E27FC236}">
                <a16:creationId xmlns:a16="http://schemas.microsoft.com/office/drawing/2014/main" id="{F340F9CB-5778-8948-834D-7ED0D154777C}"/>
              </a:ext>
            </a:extLst>
          </p:cNvPr>
          <p:cNvSpPr/>
          <p:nvPr/>
        </p:nvSpPr>
        <p:spPr>
          <a:xfrm>
            <a:off x="10459552" y="1790907"/>
            <a:ext cx="312787" cy="70509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灯片编号占位符 4">
            <a:extLst>
              <a:ext uri="{FF2B5EF4-FFF2-40B4-BE49-F238E27FC236}">
                <a16:creationId xmlns:a16="http://schemas.microsoft.com/office/drawing/2014/main" id="{8ADC50D3-75A9-4248-B023-29A057CC4D73}"/>
              </a:ext>
            </a:extLst>
          </p:cNvPr>
          <p:cNvSpPr>
            <a:spLocks noGrp="1"/>
          </p:cNvSpPr>
          <p:nvPr>
            <p:ph type="sldNum" sz="quarter" idx="12"/>
          </p:nvPr>
        </p:nvSpPr>
        <p:spPr/>
        <p:txBody>
          <a:bodyPr/>
          <a:lstStyle/>
          <a:p>
            <a:fld id="{75F37EE8-98CE-1B43-8FA2-856FBD00F454}" type="slidenum">
              <a:rPr lang="en-US" altLang="zh-CN"/>
              <a:t>7</a:t>
            </a:fld>
            <a:endParaRPr kumimoji="1" lang="zh-CN" altLang="en-US"/>
          </a:p>
        </p:txBody>
      </p:sp>
      <p:sp>
        <p:nvSpPr>
          <p:cNvPr id="20" name="文本框 19">
            <a:extLst>
              <a:ext uri="{FF2B5EF4-FFF2-40B4-BE49-F238E27FC236}">
                <a16:creationId xmlns:a16="http://schemas.microsoft.com/office/drawing/2014/main" id="{869EFA8B-7BC7-4E0D-A72E-5B49E648CF71}"/>
              </a:ext>
            </a:extLst>
          </p:cNvPr>
          <p:cNvSpPr txBox="1"/>
          <p:nvPr/>
        </p:nvSpPr>
        <p:spPr>
          <a:xfrm>
            <a:off x="251447" y="90599"/>
            <a:ext cx="10520892" cy="707886"/>
          </a:xfrm>
          <a:prstGeom prst="rect">
            <a:avLst/>
          </a:prstGeom>
          <a:noFill/>
        </p:spPr>
        <p:txBody>
          <a:bodyPr wrap="square" rtlCol="0">
            <a:spAutoFit/>
          </a:bodyPr>
          <a:lstStyle/>
          <a:p>
            <a:r>
              <a:rPr kumimoji="1" lang="en-US" altLang="zh-CN" sz="4000" b="1">
                <a:solidFill>
                  <a:schemeClr val="accent1">
                    <a:lumMod val="50000"/>
                  </a:schemeClr>
                </a:solidFill>
                <a:latin typeface="Times New Roman" panose="02020603050405020304" pitchFamily="18" charset="0"/>
                <a:cs typeface="Times New Roman" panose="02020603050405020304" pitchFamily="18" charset="0"/>
              </a:rPr>
              <a:t>Background knowledge</a:t>
            </a:r>
            <a:r>
              <a:rPr kumimoji="1" lang="zh-CN" altLang="en-US" sz="4000" b="1">
                <a:solidFill>
                  <a:schemeClr val="accent1">
                    <a:lumMod val="50000"/>
                  </a:schemeClr>
                </a:solidFill>
                <a:latin typeface="Times New Roman" panose="02020603050405020304" pitchFamily="18" charset="0"/>
                <a:cs typeface="Times New Roman" panose="02020603050405020304" pitchFamily="18" charset="0"/>
              </a:rPr>
              <a:t>：</a:t>
            </a:r>
            <a:r>
              <a:rPr kumimoji="1" lang="en-US" altLang="zh-CN" sz="4000" b="1">
                <a:solidFill>
                  <a:schemeClr val="accent1">
                    <a:lumMod val="50000"/>
                  </a:schemeClr>
                </a:solidFill>
                <a:latin typeface="Times New Roman" panose="02020603050405020304" pitchFamily="18" charset="0"/>
                <a:cs typeface="Times New Roman" panose="02020603050405020304" pitchFamily="18" charset="0"/>
              </a:rPr>
              <a:t>Differential Privacy</a:t>
            </a:r>
          </a:p>
        </p:txBody>
      </p:sp>
    </p:spTree>
    <p:extLst>
      <p:ext uri="{BB962C8B-B14F-4D97-AF65-F5344CB8AC3E}">
        <p14:creationId xmlns:p14="http://schemas.microsoft.com/office/powerpoint/2010/main" val="2693212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5F96343-1A55-CC41-8AF9-14B87737E57D}"/>
                  </a:ext>
                </a:extLst>
              </p:cNvPr>
              <p:cNvSpPr/>
              <p:nvPr/>
            </p:nvSpPr>
            <p:spPr>
              <a:xfrm>
                <a:off x="369093" y="3160163"/>
                <a:ext cx="11822907" cy="1081322"/>
              </a:xfrm>
              <a:prstGeom prst="rect">
                <a:avLst/>
              </a:prstGeom>
            </p:spPr>
            <p:txBody>
              <a:bodyPr wrap="square">
                <a:spAutoFit/>
              </a:bodyPr>
              <a:lstStyle/>
              <a:p>
                <a:pPr marL="662400" indent="-457200">
                  <a:lnSpc>
                    <a:spcPct val="120000"/>
                  </a:lnSpc>
                  <a:buFont typeface="Wingdings" pitchFamily="2" charset="2"/>
                  <a:buChar char="Ø"/>
                </a:pPr>
                <a:r>
                  <a:rPr lang="en-US" altLang="zh-CN" sz="2800" dirty="0">
                    <a:latin typeface="Times New Roman" panose="02020603050405020304" pitchFamily="18" charset="0"/>
                    <a:cs typeface="Times New Roman" panose="02020603050405020304" pitchFamily="18" charset="0"/>
                  </a:rPr>
                  <a:t>A mechanism </a:t>
                </a:r>
                <a:r>
                  <a:rPr lang="en-US" altLang="zh-CN" sz="2800" i="1" dirty="0">
                    <a:latin typeface="Times New Roman" panose="02020603050405020304" pitchFamily="18" charset="0"/>
                    <a:cs typeface="Times New Roman" panose="02020603050405020304" pitchFamily="18" charset="0"/>
                  </a:rPr>
                  <a:t>M</a:t>
                </a:r>
                <a:r>
                  <a:rPr lang="en-US" altLang="zh-CN" sz="2800" dirty="0">
                    <a:latin typeface="Times New Roman" panose="02020603050405020304" pitchFamily="18" charset="0"/>
                    <a:cs typeface="Times New Roman" panose="02020603050405020304" pitchFamily="18" charset="0"/>
                  </a:rPr>
                  <a:t> is </a:t>
                </a:r>
                <a:r>
                  <a:rPr lang="en-US" altLang="zh-CN" sz="2800" b="1" dirty="0">
                    <a:solidFill>
                      <a:srgbClr val="C00000"/>
                    </a:solidFill>
                    <a:latin typeface="Times New Roman" panose="02020603050405020304" pitchFamily="18" charset="0"/>
                    <a:cs typeface="Times New Roman" panose="02020603050405020304" pitchFamily="18" charset="0"/>
                  </a:rPr>
                  <a:t>(</a:t>
                </a:r>
                <a:r>
                  <a:rPr lang="el-GR" altLang="zh-CN" sz="2800" b="1" dirty="0">
                    <a:solidFill>
                      <a:srgbClr val="C00000"/>
                    </a:solidFill>
                    <a:latin typeface="Times New Roman" panose="02020603050405020304" pitchFamily="18" charset="0"/>
                    <a:cs typeface="Times New Roman" panose="02020603050405020304" pitchFamily="18" charset="0"/>
                  </a:rPr>
                  <a:t>ε</a:t>
                </a:r>
                <a:r>
                  <a:rPr lang="en-US" altLang="zh-CN" sz="2800" b="1"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800" b="1" i="1">
                        <a:solidFill>
                          <a:srgbClr val="C00000"/>
                        </a:solidFill>
                        <a:latin typeface="Cambria Math" panose="02040503050406030204" pitchFamily="18" charset="0"/>
                        <a:cs typeface="Times New Roman" panose="02020603050405020304" pitchFamily="18" charset="0"/>
                      </a:rPr>
                      <m:t>𝜹</m:t>
                    </m:r>
                  </m:oMath>
                </a14:m>
                <a:r>
                  <a:rPr lang="en-US" altLang="zh-CN" sz="2800" b="1" dirty="0">
                    <a:solidFill>
                      <a:srgbClr val="C00000"/>
                    </a:solidFill>
                    <a:latin typeface="Times New Roman" panose="02020603050405020304" pitchFamily="18" charset="0"/>
                    <a:cs typeface="Times New Roman" panose="02020603050405020304" pitchFamily="18" charset="0"/>
                  </a:rPr>
                  <a:t>)</a:t>
                </a:r>
                <a:r>
                  <a:rPr lang="el-GR" altLang="zh-CN" sz="2800" b="1" dirty="0">
                    <a:solidFill>
                      <a:srgbClr val="C00000"/>
                    </a:solidFill>
                    <a:latin typeface="Times New Roman" panose="02020603050405020304" pitchFamily="18" charset="0"/>
                    <a:cs typeface="Times New Roman" panose="02020603050405020304" pitchFamily="18" charset="0"/>
                  </a:rPr>
                  <a:t>-</a:t>
                </a:r>
                <a:r>
                  <a:rPr lang="en-US" altLang="zh-CN" sz="2800" b="1" dirty="0">
                    <a:solidFill>
                      <a:srgbClr val="C00000"/>
                    </a:solidFill>
                    <a:latin typeface="Times New Roman" panose="02020603050405020304" pitchFamily="18" charset="0"/>
                    <a:cs typeface="Times New Roman" panose="02020603050405020304" pitchFamily="18" charset="0"/>
                  </a:rPr>
                  <a:t>differentially private </a:t>
                </a:r>
                <a:r>
                  <a:rPr lang="en-US" altLang="zh-CN" sz="2800" dirty="0">
                    <a:latin typeface="Times New Roman" panose="02020603050405020304" pitchFamily="18" charset="0"/>
                    <a:cs typeface="Times New Roman" panose="02020603050405020304" pitchFamily="18" charset="0"/>
                  </a:rPr>
                  <a:t>if for any two </a:t>
                </a:r>
                <a:r>
                  <a:rPr lang="en-US" altLang="zh-CN" sz="2800" dirty="0" err="1">
                    <a:latin typeface="Times New Roman" panose="02020603050405020304" pitchFamily="18" charset="0"/>
                    <a:cs typeface="Times New Roman" panose="02020603050405020304" pitchFamily="18" charset="0"/>
                  </a:rPr>
                  <a:t>neighbouring</a:t>
                </a:r>
                <a:r>
                  <a:rPr lang="en-US" altLang="zh-CN" sz="2800" dirty="0">
                    <a:latin typeface="Times New Roman" panose="02020603050405020304" pitchFamily="18" charset="0"/>
                    <a:cs typeface="Times New Roman" panose="02020603050405020304" pitchFamily="18" charset="0"/>
                  </a:rPr>
                  <a:t> databases </a:t>
                </a:r>
                <a14:m>
                  <m:oMath xmlns:m="http://schemas.openxmlformats.org/officeDocument/2006/math">
                    <m:sSub>
                      <m:sSubPr>
                        <m:ctrlPr>
                          <a:rPr lang="zh-CN" altLang="zh-CN" sz="2800" i="1">
                            <a:latin typeface="Cambria Math" panose="02040503050406030204" pitchFamily="18" charset="0"/>
                            <a:cs typeface="Times New Roman" panose="02020603050405020304" pitchFamily="18" charset="0"/>
                          </a:rPr>
                        </m:ctrlPr>
                      </m:sSubPr>
                      <m:e>
                        <m:r>
                          <a:rPr lang="en-US" altLang="zh-CN" sz="2800">
                            <a:latin typeface="Cambria Math" panose="02040503050406030204" pitchFamily="18" charset="0"/>
                            <a:cs typeface="Times New Roman" panose="02020603050405020304" pitchFamily="18" charset="0"/>
                          </a:rPr>
                          <m:t>𝐷</m:t>
                        </m:r>
                      </m:e>
                      <m:sub>
                        <m:r>
                          <a:rPr lang="en-US" altLang="zh-CN" sz="2800">
                            <a:latin typeface="Cambria Math" panose="02040503050406030204" pitchFamily="18" charset="0"/>
                            <a:cs typeface="Times New Roman" panose="02020603050405020304" pitchFamily="18" charset="0"/>
                          </a:rPr>
                          <m:t>1</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zh-CN" altLang="zh-CN" sz="2800" i="1">
                            <a:latin typeface="Cambria Math" panose="02040503050406030204" pitchFamily="18" charset="0"/>
                            <a:cs typeface="Times New Roman" panose="02020603050405020304" pitchFamily="18" charset="0"/>
                          </a:rPr>
                        </m:ctrlPr>
                      </m:sSubPr>
                      <m:e>
                        <m:r>
                          <a:rPr lang="en-US" altLang="zh-CN" sz="2800">
                            <a:latin typeface="Cambria Math" panose="02040503050406030204" pitchFamily="18" charset="0"/>
                            <a:cs typeface="Times New Roman" panose="02020603050405020304" pitchFamily="18" charset="0"/>
                          </a:rPr>
                          <m:t>𝐷</m:t>
                        </m:r>
                      </m:e>
                      <m:sub>
                        <m:r>
                          <a:rPr lang="en-US" altLang="zh-CN" sz="2800">
                            <a:latin typeface="Cambria Math" panose="02040503050406030204" pitchFamily="18" charset="0"/>
                            <a:cs typeface="Times New Roman" panose="02020603050405020304" pitchFamily="18" charset="0"/>
                          </a:rPr>
                          <m:t>2</m:t>
                        </m:r>
                      </m:sub>
                    </m:sSub>
                  </m:oMath>
                </a14:m>
                <a:r>
                  <a:rPr lang="en-US" altLang="zh-CN" sz="2800" dirty="0">
                    <a:latin typeface="Times New Roman" panose="02020603050405020304" pitchFamily="18" charset="0"/>
                    <a:cs typeface="Times New Roman" panose="02020603050405020304" pitchFamily="18" charset="0"/>
                  </a:rPr>
                  <a:t>, and any set </a:t>
                </a:r>
                <a:r>
                  <a:rPr lang="en-US" altLang="zh-CN" sz="2800" i="1" dirty="0">
                    <a:latin typeface="Times New Roman" panose="02020603050405020304" pitchFamily="18" charset="0"/>
                    <a:cs typeface="Times New Roman" panose="02020603050405020304" pitchFamily="18" charset="0"/>
                  </a:rPr>
                  <a:t>R</a:t>
                </a:r>
                <a:r>
                  <a:rPr lang="en-US" altLang="zh-CN" sz="2800" dirty="0">
                    <a:latin typeface="Times New Roman" panose="02020603050405020304" pitchFamily="18" charset="0"/>
                    <a:cs typeface="Times New Roman" panose="02020603050405020304" pitchFamily="18" charset="0"/>
                  </a:rPr>
                  <a:t> of possible responses</a:t>
                </a:r>
              </a:p>
            </p:txBody>
          </p:sp>
        </mc:Choice>
        <mc:Fallback xmlns="">
          <p:sp>
            <p:nvSpPr>
              <p:cNvPr id="5" name="矩形 4">
                <a:extLst>
                  <a:ext uri="{FF2B5EF4-FFF2-40B4-BE49-F238E27FC236}">
                    <a16:creationId xmlns:a16="http://schemas.microsoft.com/office/drawing/2014/main" id="{45F96343-1A55-CC41-8AF9-14B87737E57D}"/>
                  </a:ext>
                </a:extLst>
              </p:cNvPr>
              <p:cNvSpPr>
                <a:spLocks noRot="1" noChangeAspect="1" noMove="1" noResize="1" noEditPoints="1" noAdjustHandles="1" noChangeArrowheads="1" noChangeShapeType="1" noTextEdit="1"/>
              </p:cNvSpPr>
              <p:nvPr/>
            </p:nvSpPr>
            <p:spPr>
              <a:xfrm>
                <a:off x="369093" y="3160163"/>
                <a:ext cx="11822907" cy="1081322"/>
              </a:xfrm>
              <a:prstGeom prst="rect">
                <a:avLst/>
              </a:prstGeom>
              <a:blipFill>
                <a:blip r:embed="rId2"/>
                <a:stretch>
                  <a:fillRect t="-2299" b="-1494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91BD348E-0354-4744-BEBE-423B59389182}"/>
              </a:ext>
            </a:extLst>
          </p:cNvPr>
          <p:cNvSpPr txBox="1"/>
          <p:nvPr/>
        </p:nvSpPr>
        <p:spPr>
          <a:xfrm>
            <a:off x="363415" y="269631"/>
            <a:ext cx="11621756"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r>
              <a:rPr lang="en" altLang="zh-CN">
                <a:solidFill>
                  <a:schemeClr val="accent1">
                    <a:lumMod val="50000"/>
                  </a:schemeClr>
                </a:solidFill>
              </a:rPr>
              <a:t>Background </a:t>
            </a:r>
            <a:r>
              <a:rPr lang="en-US" altLang="zh-CN">
                <a:solidFill>
                  <a:schemeClr val="accent1">
                    <a:lumMod val="50000"/>
                  </a:schemeClr>
                </a:solidFill>
              </a:rPr>
              <a:t>knowledge</a:t>
            </a:r>
            <a:r>
              <a:rPr lang="zh-CN" altLang="en-US">
                <a:solidFill>
                  <a:schemeClr val="accent1">
                    <a:lumMod val="50000"/>
                  </a:schemeClr>
                </a:solidFill>
              </a:rPr>
              <a:t>：</a:t>
            </a:r>
            <a:r>
              <a:rPr lang="en-US" altLang="zh-CN">
                <a:solidFill>
                  <a:schemeClr val="accent1">
                    <a:lumMod val="50000"/>
                  </a:schemeClr>
                </a:solidFill>
              </a:rPr>
              <a:t>Differential</a:t>
            </a:r>
            <a:r>
              <a:rPr lang="zh-CN" altLang="en-US">
                <a:solidFill>
                  <a:schemeClr val="accent1">
                    <a:lumMod val="50000"/>
                  </a:schemeClr>
                </a:solidFill>
              </a:rPr>
              <a:t> </a:t>
            </a:r>
            <a:r>
              <a:rPr lang="en-US" altLang="zh-CN">
                <a:solidFill>
                  <a:schemeClr val="accent1">
                    <a:lumMod val="50000"/>
                  </a:schemeClr>
                </a:solidFill>
              </a:rPr>
              <a:t>Privacy</a:t>
            </a:r>
            <a:endParaRPr lang="en" altLang="zh-CN">
              <a:solidFill>
                <a:schemeClr val="accent1">
                  <a:lumMod val="50000"/>
                </a:schemeClr>
              </a:solidFill>
            </a:endParaRPr>
          </a:p>
        </p:txBody>
      </p:sp>
      <p:pic>
        <p:nvPicPr>
          <p:cNvPr id="10" name="图形 9">
            <a:extLst>
              <a:ext uri="{FF2B5EF4-FFF2-40B4-BE49-F238E27FC236}">
                <a16:creationId xmlns:a16="http://schemas.microsoft.com/office/drawing/2014/main" id="{2A2348BF-7F6F-0B4D-9BDF-7ED5C8F5A9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0796" y="4395342"/>
            <a:ext cx="7090408" cy="400588"/>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B3CE26D-0FDB-BD48-A9E2-130A948CC21D}"/>
                  </a:ext>
                </a:extLst>
              </p:cNvPr>
              <p:cNvSpPr/>
              <p:nvPr/>
            </p:nvSpPr>
            <p:spPr>
              <a:xfrm>
                <a:off x="568411" y="4941990"/>
                <a:ext cx="11516497" cy="954107"/>
              </a:xfrm>
              <a:prstGeom prst="rect">
                <a:avLst/>
              </a:prstGeom>
            </p:spPr>
            <p:txBody>
              <a:bodyPr wrap="square">
                <a:spAutoFit/>
              </a:bodyPr>
              <a:lstStyle/>
              <a:p>
                <a:pPr marL="457200" indent="-457200">
                  <a:buFont typeface="Wingdings" pitchFamily="2" charset="2"/>
                  <a:buChar char="Ø"/>
                </a:pPr>
                <a:r>
                  <a:rPr lang="zh-CN" altLang="en-US" sz="2800">
                    <a:latin typeface="Times New Roman" panose="02020603050405020304" pitchFamily="18" charset="0"/>
                    <a:cs typeface="Times New Roman" panose="02020603050405020304" pitchFamily="18" charset="0"/>
                  </a:rPr>
                  <a:t>A </a:t>
                </a:r>
                <a:r>
                  <a:rPr lang="zh-CN" altLang="en-US" sz="2800" b="1">
                    <a:solidFill>
                      <a:srgbClr val="C00000"/>
                    </a:solidFill>
                    <a:latin typeface="Times New Roman" panose="02020603050405020304" pitchFamily="18" charset="0"/>
                    <a:cs typeface="Times New Roman" panose="02020603050405020304" pitchFamily="18" charset="0"/>
                  </a:rPr>
                  <a:t>sufficient condition </a:t>
                </a:r>
                <a:r>
                  <a:rPr lang="zh-CN" altLang="en-US" sz="2800">
                    <a:latin typeface="Times New Roman" panose="02020603050405020304" pitchFamily="18" charset="0"/>
                    <a:cs typeface="Times New Roman" panose="02020603050405020304" pitchFamily="18" charset="0"/>
                  </a:rPr>
                  <a:t>for random mechanism </a:t>
                </a:r>
                <a:r>
                  <a:rPr lang="zh-CN" altLang="en-US" sz="2800" i="1">
                    <a:solidFill>
                      <a:schemeClr val="tx1"/>
                    </a:solidFill>
                    <a:latin typeface="Times New Roman" panose="02020603050405020304" pitchFamily="18" charset="0"/>
                    <a:cs typeface="Times New Roman" panose="02020603050405020304" pitchFamily="18" charset="0"/>
                  </a:rPr>
                  <a:t>M</a:t>
                </a:r>
                <a:r>
                  <a:rPr lang="zh-CN" altLang="en-US" sz="2800">
                    <a:solidFill>
                      <a:schemeClr val="tx1"/>
                    </a:solidFill>
                    <a:latin typeface="Times New Roman" panose="02020603050405020304" pitchFamily="18" charset="0"/>
                    <a:cs typeface="Times New Roman" panose="02020603050405020304" pitchFamily="18" charset="0"/>
                  </a:rPr>
                  <a:t> to be </a:t>
                </a:r>
                <a:r>
                  <a:rPr lang="en-US" altLang="zh-CN" sz="2800" dirty="0">
                    <a:solidFill>
                      <a:schemeClr val="tx1"/>
                    </a:solidFill>
                    <a:latin typeface="Times New Roman" panose="02020603050405020304" pitchFamily="18" charset="0"/>
                    <a:cs typeface="Times New Roman" panose="02020603050405020304" pitchFamily="18" charset="0"/>
                  </a:rPr>
                  <a:t>(</a:t>
                </a:r>
                <a:r>
                  <a:rPr lang="el-GR" altLang="zh-CN" sz="2800" dirty="0">
                    <a:solidFill>
                      <a:schemeClr val="tx1"/>
                    </a:solidFill>
                    <a:latin typeface="Times New Roman" panose="02020603050405020304" pitchFamily="18" charset="0"/>
                    <a:cs typeface="Times New Roman" panose="02020603050405020304" pitchFamily="18" charset="0"/>
                  </a:rPr>
                  <a:t>ε</a:t>
                </a:r>
                <a:r>
                  <a:rPr lang="en-US" altLang="zh-CN"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800" b="0" i="1">
                        <a:solidFill>
                          <a:schemeClr val="tx1"/>
                        </a:solidFill>
                        <a:latin typeface="Cambria Math" panose="02040503050406030204" pitchFamily="18" charset="0"/>
                        <a:cs typeface="Times New Roman" panose="02020603050405020304" pitchFamily="18" charset="0"/>
                      </a:rPr>
                      <m:t>𝛿</m:t>
                    </m:r>
                  </m:oMath>
                </a14:m>
                <a:r>
                  <a:rPr lang="en-US" altLang="zh-CN" sz="2800" dirty="0">
                    <a:solidFill>
                      <a:schemeClr val="tx1"/>
                    </a:solidFill>
                    <a:latin typeface="Times New Roman" panose="02020603050405020304" pitchFamily="18" charset="0"/>
                    <a:cs typeface="Times New Roman" panose="02020603050405020304" pitchFamily="18" charset="0"/>
                  </a:rPr>
                  <a:t>)</a:t>
                </a:r>
                <a:r>
                  <a:rPr lang="el-GR"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differentially private</a:t>
                </a:r>
                <a:r>
                  <a:rPr lang="zh-CN" altLang="en-US" sz="2800">
                    <a:solidFill>
                      <a:schemeClr val="tx1"/>
                    </a:solidFill>
                    <a:latin typeface="Times New Roman" panose="02020603050405020304" pitchFamily="18" charset="0"/>
                    <a:cs typeface="Times New Roman" panose="02020603050405020304" pitchFamily="18" charset="0"/>
                  </a:rPr>
                  <a:t> is tha</a:t>
                </a:r>
                <a:r>
                  <a:rPr lang="zh-CN" altLang="en-US" sz="2800">
                    <a:latin typeface="Times New Roman" panose="02020603050405020304" pitchFamily="18" charset="0"/>
                    <a:cs typeface="Times New Roman" panose="02020603050405020304" pitchFamily="18" charset="0"/>
                  </a:rPr>
                  <a:t>t its </a:t>
                </a:r>
                <a:r>
                  <a:rPr lang="zh-CN" altLang="en-US" sz="2800" b="1">
                    <a:solidFill>
                      <a:srgbClr val="C00000"/>
                    </a:solidFill>
                    <a:latin typeface="Times New Roman" panose="02020603050405020304" pitchFamily="18" charset="0"/>
                    <a:cs typeface="Times New Roman" panose="02020603050405020304" pitchFamily="18" charset="0"/>
                  </a:rPr>
                  <a:t>privacy loss </a:t>
                </a:r>
                <a:r>
                  <a:rPr lang="en-US" altLang="zh-CN" sz="2800">
                    <a:solidFill>
                      <a:schemeClr val="bg1"/>
                    </a:solidFill>
                    <a:latin typeface="Times New Roman" panose="02020603050405020304" pitchFamily="18" charset="0"/>
                    <a:cs typeface="Times New Roman" panose="02020603050405020304" pitchFamily="18" charset="0"/>
                  </a:rPr>
                  <a:t>c</a:t>
                </a:r>
                <a:r>
                  <a:rPr lang="en-US" altLang="zh-CN" sz="2800" baseline="-25000">
                    <a:solidFill>
                      <a:schemeClr val="bg1"/>
                    </a:solidFill>
                    <a:latin typeface="Times New Roman" panose="02020603050405020304" pitchFamily="18" charset="0"/>
                    <a:cs typeface="Times New Roman" panose="02020603050405020304" pitchFamily="18" charset="0"/>
                  </a:rPr>
                  <a:t>M</a:t>
                </a:r>
                <a:r>
                  <a:rPr lang="en-US" altLang="zh-CN" sz="2800">
                    <a:solidFill>
                      <a:schemeClr val="bg1"/>
                    </a:solidFill>
                    <a:latin typeface="Times New Roman" panose="02020603050405020304" pitchFamily="18" charset="0"/>
                    <a:cs typeface="Times New Roman" panose="02020603050405020304" pitchFamily="18" charset="0"/>
                  </a:rPr>
                  <a:t>(o,D,D’)</a:t>
                </a:r>
                <a:r>
                  <a:rPr lang="zh-CN" altLang="en-US" sz="2800">
                    <a:solidFill>
                      <a:schemeClr val="bg1"/>
                    </a:solidFill>
                    <a:latin typeface="Times New Roman" panose="02020603050405020304" pitchFamily="18" charset="0"/>
                    <a:cs typeface="Times New Roman" panose="02020603050405020304" pitchFamily="18" charset="0"/>
                  </a:rPr>
                  <a:t> </a:t>
                </a:r>
                <a:r>
                  <a:rPr lang="zh-CN" altLang="en-US" sz="2800">
                    <a:latin typeface="Times New Roman" panose="02020603050405020304" pitchFamily="18" charset="0"/>
                    <a:cs typeface="Times New Roman" panose="02020603050405020304" pitchFamily="18" charset="0"/>
                  </a:rPr>
                  <a:t>satisfies</a:t>
                </a:r>
                <a:r>
                  <a:rPr lang="en-US" altLang="zh-CN" sz="2800">
                    <a:latin typeface="Times New Roman" panose="02020603050405020304" pitchFamily="18" charset="0"/>
                    <a:cs typeface="Times New Roman" panose="02020603050405020304" pitchFamily="18" charset="0"/>
                  </a:rPr>
                  <a:t>:</a:t>
                </a:r>
                <a:endParaRPr lang="zh-CN" altLang="en-US" sz="2800">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4B3CE26D-0FDB-BD48-A9E2-130A948CC21D}"/>
                  </a:ext>
                </a:extLst>
              </p:cNvPr>
              <p:cNvSpPr>
                <a:spLocks noRot="1" noChangeAspect="1" noMove="1" noResize="1" noEditPoints="1" noAdjustHandles="1" noChangeArrowheads="1" noChangeShapeType="1" noTextEdit="1"/>
              </p:cNvSpPr>
              <p:nvPr/>
            </p:nvSpPr>
            <p:spPr>
              <a:xfrm>
                <a:off x="568411" y="4941990"/>
                <a:ext cx="11516497" cy="954107"/>
              </a:xfrm>
              <a:prstGeom prst="rect">
                <a:avLst/>
              </a:prstGeom>
              <a:blipFill>
                <a:blip r:embed="rId5"/>
                <a:stretch>
                  <a:fillRect l="-881" t="-6579" b="-18421"/>
                </a:stretch>
              </a:blipFill>
            </p:spPr>
            <p:txBody>
              <a:bodyPr/>
              <a:lstStyle/>
              <a:p>
                <a:r>
                  <a:rPr lang="zh-CN" altLang="en-US">
                    <a:noFill/>
                  </a:rPr>
                  <a:t> </a:t>
                </a:r>
              </a:p>
            </p:txBody>
          </p:sp>
        </mc:Fallback>
      </mc:AlternateContent>
      <p:pic>
        <p:nvPicPr>
          <p:cNvPr id="14" name="图形 13">
            <a:extLst>
              <a:ext uri="{FF2B5EF4-FFF2-40B4-BE49-F238E27FC236}">
                <a16:creationId xmlns:a16="http://schemas.microsoft.com/office/drawing/2014/main" id="{9E738AD0-A082-EB48-B7DB-CF2265BA10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4215" y="5542674"/>
            <a:ext cx="1488814" cy="275706"/>
          </a:xfrm>
          <a:prstGeom prst="rect">
            <a:avLst/>
          </a:prstGeom>
        </p:spPr>
      </p:pic>
      <p:pic>
        <p:nvPicPr>
          <p:cNvPr id="16" name="图形 15">
            <a:extLst>
              <a:ext uri="{FF2B5EF4-FFF2-40B4-BE49-F238E27FC236}">
                <a16:creationId xmlns:a16="http://schemas.microsoft.com/office/drawing/2014/main" id="{ABE7821B-EA9C-2D4B-A3D6-3D2D9E7C10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33041" y="6092956"/>
            <a:ext cx="4325918" cy="400548"/>
          </a:xfrm>
          <a:prstGeom prst="rect">
            <a:avLst/>
          </a:prstGeom>
        </p:spPr>
      </p:pic>
      <p:pic>
        <p:nvPicPr>
          <p:cNvPr id="18" name="图形 17">
            <a:extLst>
              <a:ext uri="{FF2B5EF4-FFF2-40B4-BE49-F238E27FC236}">
                <a16:creationId xmlns:a16="http://schemas.microsoft.com/office/drawing/2014/main" id="{5E088639-2977-4944-9FBE-C73448F1EB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81188" y="2198821"/>
            <a:ext cx="8429624" cy="875805"/>
          </a:xfrm>
          <a:prstGeom prst="rect">
            <a:avLst/>
          </a:prstGeom>
        </p:spPr>
      </p:pic>
      <p:sp>
        <p:nvSpPr>
          <p:cNvPr id="19" name="文本框 18">
            <a:extLst>
              <a:ext uri="{FF2B5EF4-FFF2-40B4-BE49-F238E27FC236}">
                <a16:creationId xmlns:a16="http://schemas.microsoft.com/office/drawing/2014/main" id="{5BEA3C72-7189-C846-BC69-799624FF5133}"/>
              </a:ext>
            </a:extLst>
          </p:cNvPr>
          <p:cNvSpPr txBox="1"/>
          <p:nvPr/>
        </p:nvSpPr>
        <p:spPr>
          <a:xfrm>
            <a:off x="568410" y="1116627"/>
            <a:ext cx="11369589" cy="954107"/>
          </a:xfrm>
          <a:prstGeom prst="rect">
            <a:avLst/>
          </a:prstGeom>
          <a:noFill/>
        </p:spPr>
        <p:txBody>
          <a:bodyPr wrap="square" rtlCol="0">
            <a:spAutoFit/>
          </a:bodyPr>
          <a:lstStyle/>
          <a:p>
            <a:pPr marL="457200" indent="-457200">
              <a:buFont typeface="Wingdings" pitchFamily="2" charset="2"/>
              <a:buChar char="Ø"/>
            </a:pPr>
            <a:r>
              <a:rPr lang="en-US" altLang="zh-CN" sz="2800" b="1">
                <a:solidFill>
                  <a:srgbClr val="C00000"/>
                </a:solidFill>
                <a:latin typeface="Times New Roman" panose="02020603050405020304" pitchFamily="18" charset="0"/>
                <a:cs typeface="Times New Roman" panose="02020603050405020304" pitchFamily="18" charset="0"/>
              </a:rPr>
              <a:t>Privacy loss</a:t>
            </a:r>
            <a:r>
              <a:rPr lang="en-US" altLang="zh-CN" sz="2800">
                <a:latin typeface="Times New Roman" panose="02020603050405020304" pitchFamily="18" charset="0"/>
                <a:cs typeface="Times New Roman" panose="02020603050405020304" pitchFamily="18" charset="0"/>
              </a:rPr>
              <a:t>: For a</a:t>
            </a:r>
            <a:r>
              <a:rPr lang="zh-CN" altLang="en-US" sz="28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random mechanism </a:t>
            </a:r>
            <a:r>
              <a:rPr lang="en-US" altLang="zh-CN" sz="2800" i="1">
                <a:latin typeface="Times New Roman" panose="02020603050405020304" pitchFamily="18" charset="0"/>
                <a:cs typeface="Times New Roman" panose="02020603050405020304" pitchFamily="18" charset="0"/>
              </a:rPr>
              <a:t>M</a:t>
            </a:r>
            <a:r>
              <a:rPr lang="en-US" altLang="zh-CN" sz="2800">
                <a:latin typeface="Times New Roman" panose="02020603050405020304" pitchFamily="18" charset="0"/>
                <a:cs typeface="Times New Roman" panose="02020603050405020304" pitchFamily="18" charset="0"/>
              </a:rPr>
              <a:t>, output o and two datasets </a:t>
            </a:r>
            <a:r>
              <a:rPr lang="en-US" altLang="zh-CN" sz="2800" i="1">
                <a:latin typeface="Times New Roman" panose="02020603050405020304" pitchFamily="18" charset="0"/>
                <a:cs typeface="Times New Roman" panose="02020603050405020304" pitchFamily="18" charset="0"/>
              </a:rPr>
              <a:t>D</a:t>
            </a:r>
            <a:r>
              <a:rPr lang="en-US" altLang="zh-CN" sz="2800" baseline="-25000">
                <a:latin typeface="Times New Roman" panose="02020603050405020304" pitchFamily="18" charset="0"/>
                <a:cs typeface="Times New Roman" panose="02020603050405020304" pitchFamily="18" charset="0"/>
              </a:rPr>
              <a:t>1</a:t>
            </a:r>
            <a:r>
              <a:rPr lang="en-US" altLang="zh-CN" sz="2800">
                <a:latin typeface="Times New Roman" panose="02020603050405020304" pitchFamily="18" charset="0"/>
                <a:cs typeface="Times New Roman" panose="02020603050405020304" pitchFamily="18" charset="0"/>
              </a:rPr>
              <a:t> and </a:t>
            </a:r>
            <a:r>
              <a:rPr lang="en-US" altLang="zh-CN" sz="2800" i="1">
                <a:latin typeface="Times New Roman" panose="02020603050405020304" pitchFamily="18" charset="0"/>
                <a:cs typeface="Times New Roman" panose="02020603050405020304" pitchFamily="18" charset="0"/>
              </a:rPr>
              <a:t>D</a:t>
            </a:r>
            <a:r>
              <a:rPr lang="en-US" altLang="zh-CN" sz="2800" baseline="-25000">
                <a:latin typeface="Times New Roman" panose="02020603050405020304" pitchFamily="18" charset="0"/>
                <a:cs typeface="Times New Roman" panose="02020603050405020304" pitchFamily="18" charset="0"/>
              </a:rPr>
              <a:t>2</a:t>
            </a:r>
            <a:r>
              <a:rPr lang="en-US" altLang="zh-CN" sz="2800">
                <a:latin typeface="Times New Roman" panose="02020603050405020304" pitchFamily="18" charset="0"/>
                <a:cs typeface="Times New Roman" panose="02020603050405020304" pitchFamily="18" charset="0"/>
              </a:rPr>
              <a:t>, privacy loss </a:t>
            </a:r>
            <a:r>
              <a:rPr lang="en-US" altLang="zh-CN" sz="2800" i="1">
                <a:latin typeface="Times New Roman" panose="02020603050405020304" pitchFamily="18" charset="0"/>
                <a:cs typeface="Times New Roman" panose="02020603050405020304" pitchFamily="18" charset="0"/>
              </a:rPr>
              <a:t>c</a:t>
            </a:r>
            <a:r>
              <a:rPr lang="en-US" altLang="zh-CN" sz="2800" i="1" baseline="-25000">
                <a:latin typeface="Times New Roman" panose="02020603050405020304" pitchFamily="18" charset="0"/>
                <a:cs typeface="Times New Roman" panose="02020603050405020304" pitchFamily="18" charset="0"/>
              </a:rPr>
              <a:t>M</a:t>
            </a:r>
            <a:r>
              <a:rPr lang="zh-CN" altLang="en-US" sz="28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is</a:t>
            </a:r>
            <a:r>
              <a:rPr lang="zh-CN" altLang="en-US" sz="28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defined</a:t>
            </a:r>
            <a:r>
              <a:rPr lang="zh-CN" altLang="en-US" sz="28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as:</a:t>
            </a:r>
            <a:endParaRPr lang="zh-CN" altLang="en-US" sz="280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EA449AEE-256C-E14F-8231-EE520E49110B}"/>
              </a:ext>
            </a:extLst>
          </p:cNvPr>
          <p:cNvSpPr>
            <a:spLocks noGrp="1"/>
          </p:cNvSpPr>
          <p:nvPr>
            <p:ph type="sldNum" sz="quarter" idx="12"/>
          </p:nvPr>
        </p:nvSpPr>
        <p:spPr/>
        <p:txBody>
          <a:bodyPr/>
          <a:lstStyle/>
          <a:p>
            <a:fld id="{75F37EE8-98CE-1B43-8FA2-856FBD00F454}" type="slidenum">
              <a:rPr lang="en-US" altLang="zh-CN"/>
              <a:t>8</a:t>
            </a:fld>
            <a:endParaRPr kumimoji="1" lang="zh-CN" altLang="en-US"/>
          </a:p>
        </p:txBody>
      </p:sp>
    </p:spTree>
    <p:extLst>
      <p:ext uri="{BB962C8B-B14F-4D97-AF65-F5344CB8AC3E}">
        <p14:creationId xmlns:p14="http://schemas.microsoft.com/office/powerpoint/2010/main" val="183602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D8AAEDC0-D470-B344-8B10-56B51D6BDCD2}"/>
              </a:ext>
            </a:extLst>
          </p:cNvPr>
          <p:cNvSpPr/>
          <p:nvPr/>
        </p:nvSpPr>
        <p:spPr>
          <a:xfrm>
            <a:off x="824630" y="4613951"/>
            <a:ext cx="837440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F</a:t>
            </a:r>
            <a:r>
              <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or a random variable </a:t>
            </a:r>
            <a:r>
              <a:rPr kumimoji="0" lang="zh-CN" altLang="en-US" sz="1600" b="0" i="1"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US" altLang="zh-CN"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21" name="圆角矩形 20">
            <a:extLst>
              <a:ext uri="{FF2B5EF4-FFF2-40B4-BE49-F238E27FC236}">
                <a16:creationId xmlns:a16="http://schemas.microsoft.com/office/drawing/2014/main" id="{9476486A-6EAD-C248-B9FD-60A20D8C2620}"/>
              </a:ext>
            </a:extLst>
          </p:cNvPr>
          <p:cNvSpPr/>
          <p:nvPr/>
        </p:nvSpPr>
        <p:spPr>
          <a:xfrm>
            <a:off x="757825" y="4515244"/>
            <a:ext cx="10609545" cy="98181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3E4FA75-24AB-5D47-A9DA-8757D4CBA3DE}"/>
                  </a:ext>
                </a:extLst>
              </p:cNvPr>
              <p:cNvSpPr/>
              <p:nvPr/>
            </p:nvSpPr>
            <p:spPr>
              <a:xfrm>
                <a:off x="307048" y="1075905"/>
                <a:ext cx="11667834" cy="954107"/>
              </a:xfrm>
              <a:prstGeom prst="rect">
                <a:avLst/>
              </a:prstGeom>
            </p:spPr>
            <p:txBody>
              <a:bodyPr wrap="square">
                <a:spAutoFit/>
              </a:bodyPr>
              <a:lstStyle/>
              <a:p>
                <a:pPr marL="342900" marR="0" lvl="0" indent="-342900" algn="l" defTabSz="914400" rtl="0" eaLnBrk="1" fontAlgn="auto" latinLnBrk="0" hangingPunct="1">
                  <a:spcBef>
                    <a:spcPts val="0"/>
                  </a:spcBef>
                  <a:spcAft>
                    <a:spcPts val="0"/>
                  </a:spcAft>
                  <a:buClrTx/>
                  <a:buSzTx/>
                  <a:buFont typeface="Wingdings" pitchFamily="2" charset="2"/>
                  <a:buChar char="Ø"/>
                  <a:tabLst/>
                  <a:defRPr/>
                </a:pPr>
                <a:r>
                  <a:rPr lang="en" altLang="zh-CN" sz="2800">
                    <a:latin typeface="Times New Roman" panose="02020603050405020304" pitchFamily="18" charset="0"/>
                    <a:cs typeface="Times New Roman" panose="02020603050405020304" pitchFamily="18" charset="0"/>
                  </a:rPr>
                  <a:t>More specifically, for neighboring databases </a:t>
                </a:r>
                <a14:m>
                  <m:oMath xmlns:m="http://schemas.openxmlformats.org/officeDocument/2006/math">
                    <m:r>
                      <a:rPr lang="en" altLang="zh-CN" sz="2800" i="1" smtClean="0">
                        <a:latin typeface="Cambria Math" panose="02040503050406030204" pitchFamily="18" charset="0"/>
                        <a:cs typeface="Times New Roman" panose="02020603050405020304" pitchFamily="18" charset="0"/>
                      </a:rPr>
                      <m:t>𝑑</m:t>
                    </m:r>
                    <m:r>
                      <a:rPr lang="en" altLang="zh-CN" sz="2800" i="1">
                        <a:latin typeface="Cambria Math" panose="02040503050406030204" pitchFamily="18" charset="0"/>
                        <a:cs typeface="Times New Roman" panose="02020603050405020304" pitchFamily="18" charset="0"/>
                      </a:rPr>
                      <m:t>,</m:t>
                    </m:r>
                    <m:r>
                      <a:rPr lang="zh-CN" altLang="en-US" sz="2800" i="1">
                        <a:latin typeface="Cambria Math" panose="02040503050406030204" pitchFamily="18" charset="0"/>
                        <a:cs typeface="Times New Roman" panose="02020603050405020304" pitchFamily="18" charset="0"/>
                      </a:rPr>
                      <m:t> </m:t>
                    </m:r>
                    <m:r>
                      <a:rPr lang="en" altLang="zh-CN" sz="2800" i="1">
                        <a:latin typeface="Cambria Math" panose="02040503050406030204" pitchFamily="18" charset="0"/>
                        <a:cs typeface="Times New Roman" panose="02020603050405020304" pitchFamily="18" charset="0"/>
                      </a:rPr>
                      <m:t>𝑑</m:t>
                    </m:r>
                    <m:r>
                      <a:rPr lang="en" altLang="zh-CN" sz="2800" i="1">
                        <a:latin typeface="Cambria Math" panose="02040503050406030204" pitchFamily="18" charset="0"/>
                        <a:cs typeface="Times New Roman" panose="02020603050405020304" pitchFamily="18" charset="0"/>
                      </a:rPr>
                      <m:t>′ ∈ </m:t>
                    </m:r>
                    <m:r>
                      <a:rPr lang="en" altLang="zh-CN" sz="2800" i="1" smtClean="0">
                        <a:latin typeface="Cambria Math" panose="02040503050406030204" pitchFamily="18" charset="0"/>
                        <a:cs typeface="Times New Roman" panose="02020603050405020304" pitchFamily="18" charset="0"/>
                      </a:rPr>
                      <m:t>𝐷</m:t>
                    </m:r>
                    <m:r>
                      <a:rPr lang="en" altLang="zh-CN" sz="2800" i="1" baseline="-25000" smtClean="0">
                        <a:latin typeface="Cambria Math" panose="02040503050406030204" pitchFamily="18" charset="0"/>
                        <a:cs typeface="Times New Roman" panose="02020603050405020304" pitchFamily="18" charset="0"/>
                      </a:rPr>
                      <m:t>𝑛</m:t>
                    </m:r>
                  </m:oMath>
                </a14:m>
                <a:r>
                  <a:rPr lang="en" altLang="zh-CN" sz="2800">
                    <a:latin typeface="Times New Roman" panose="02020603050405020304" pitchFamily="18" charset="0"/>
                    <a:cs typeface="Times New Roman" panose="02020603050405020304" pitchFamily="18" charset="0"/>
                  </a:rPr>
                  <a:t>, a mechanism </a:t>
                </a:r>
                <a14:m>
                  <m:oMath xmlns:m="http://schemas.openxmlformats.org/officeDocument/2006/math">
                    <m:r>
                      <a:rPr lang="en" altLang="zh-CN" sz="2800" i="1" smtClean="0">
                        <a:latin typeface="Cambria Math" panose="02040503050406030204" pitchFamily="18" charset="0"/>
                        <a:cs typeface="Times New Roman" panose="02020603050405020304" pitchFamily="18" charset="0"/>
                      </a:rPr>
                      <m:t>𝑀</m:t>
                    </m:r>
                  </m:oMath>
                </a14:m>
                <a:r>
                  <a:rPr lang="en" altLang="zh-CN" sz="2800">
                    <a:latin typeface="Times New Roman" panose="02020603050405020304" pitchFamily="18" charset="0"/>
                    <a:cs typeface="Times New Roman" panose="02020603050405020304" pitchFamily="18" charset="0"/>
                  </a:rPr>
                  <a:t>, auxiliary input </a:t>
                </a:r>
                <a14:m>
                  <m:oMath xmlns:m="http://schemas.openxmlformats.org/officeDocument/2006/math">
                    <m:r>
                      <a:rPr lang="en" altLang="zh-CN" sz="2800" i="1" smtClean="0">
                        <a:latin typeface="Cambria Math" panose="02040503050406030204" pitchFamily="18" charset="0"/>
                        <a:cs typeface="Times New Roman" panose="02020603050405020304" pitchFamily="18" charset="0"/>
                      </a:rPr>
                      <m:t>𝑎𝑢𝑥</m:t>
                    </m:r>
                  </m:oMath>
                </a14:m>
                <a:r>
                  <a:rPr lang="en" altLang="zh-CN" sz="2800">
                    <a:latin typeface="Times New Roman" panose="02020603050405020304" pitchFamily="18" charset="0"/>
                    <a:cs typeface="Times New Roman" panose="02020603050405020304" pitchFamily="18" charset="0"/>
                  </a:rPr>
                  <a:t>, and an outcome </a:t>
                </a:r>
                <a14:m>
                  <m:oMath xmlns:m="http://schemas.openxmlformats.org/officeDocument/2006/math">
                    <m:r>
                      <a:rPr lang="en" altLang="zh-CN" sz="2800" i="1" smtClean="0">
                        <a:latin typeface="Cambria Math" panose="02040503050406030204" pitchFamily="18" charset="0"/>
                        <a:cs typeface="Times New Roman" panose="02020603050405020304" pitchFamily="18" charset="0"/>
                      </a:rPr>
                      <m:t>𝑜</m:t>
                    </m:r>
                    <m:r>
                      <a:rPr lang="en" altLang="zh-CN" sz="2800" i="1">
                        <a:latin typeface="Cambria Math" panose="02040503050406030204" pitchFamily="18" charset="0"/>
                        <a:cs typeface="Times New Roman" panose="02020603050405020304" pitchFamily="18" charset="0"/>
                      </a:rPr>
                      <m:t>∈</m:t>
                    </m:r>
                    <m:r>
                      <a:rPr lang="en" altLang="zh-CN" sz="2800" i="1" smtClean="0">
                        <a:latin typeface="Cambria Math" panose="02040503050406030204" pitchFamily="18" charset="0"/>
                        <a:cs typeface="Times New Roman" panose="02020603050405020304" pitchFamily="18" charset="0"/>
                      </a:rPr>
                      <m:t>𝑅</m:t>
                    </m:r>
                  </m:oMath>
                </a14:m>
                <a:r>
                  <a:rPr lang="en-US" altLang="zh-CN" sz="2800">
                    <a:latin typeface="Times New Roman" panose="02020603050405020304" pitchFamily="18" charset="0"/>
                    <a:cs typeface="Times New Roman" panose="02020603050405020304" pitchFamily="18" charset="0"/>
                  </a:rPr>
                  <a:t>:</a:t>
                </a:r>
                <a:endParaRPr lang="en" altLang="zh-CN" sz="2800">
                  <a:latin typeface="Times New Roman" panose="02020603050405020304" pitchFamily="18" charset="0"/>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73E4FA75-24AB-5D47-A9DA-8757D4CBA3DE}"/>
                  </a:ext>
                </a:extLst>
              </p:cNvPr>
              <p:cNvSpPr>
                <a:spLocks noRot="1" noChangeAspect="1" noMove="1" noResize="1" noEditPoints="1" noAdjustHandles="1" noChangeArrowheads="1" noChangeShapeType="1" noTextEdit="1"/>
              </p:cNvSpPr>
              <p:nvPr/>
            </p:nvSpPr>
            <p:spPr>
              <a:xfrm>
                <a:off x="307048" y="1075905"/>
                <a:ext cx="11667834" cy="954107"/>
              </a:xfrm>
              <a:prstGeom prst="rect">
                <a:avLst/>
              </a:prstGeom>
              <a:blipFill>
                <a:blip r:embed="rId3"/>
                <a:stretch>
                  <a:fillRect l="-888" t="-6369" b="-16561"/>
                </a:stretch>
              </a:blipFill>
            </p:spPr>
            <p:txBody>
              <a:bodyPr/>
              <a:lstStyle/>
              <a:p>
                <a:r>
                  <a:rPr lang="zh-CN" altLang="en-US">
                    <a:noFill/>
                  </a:rPr>
                  <a:t> </a:t>
                </a:r>
              </a:p>
            </p:txBody>
          </p:sp>
        </mc:Fallback>
      </mc:AlternateContent>
      <p:pic>
        <p:nvPicPr>
          <p:cNvPr id="9" name="图形 8">
            <a:extLst>
              <a:ext uri="{FF2B5EF4-FFF2-40B4-BE49-F238E27FC236}">
                <a16:creationId xmlns:a16="http://schemas.microsoft.com/office/drawing/2014/main" id="{F2762D45-A30D-714E-A1B5-5EF7379CDE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380" y="2389981"/>
            <a:ext cx="4826475" cy="606468"/>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9B57F25-FA05-7947-AA85-55D1470CC2EE}"/>
                  </a:ext>
                </a:extLst>
              </p:cNvPr>
              <p:cNvSpPr/>
              <p:nvPr/>
            </p:nvSpPr>
            <p:spPr>
              <a:xfrm>
                <a:off x="307048" y="3029026"/>
                <a:ext cx="11421532" cy="954107"/>
              </a:xfrm>
              <a:prstGeom prst="rect">
                <a:avLst/>
              </a:prstGeom>
            </p:spPr>
            <p:txBody>
              <a:bodyPr wrap="square">
                <a:spAutoFit/>
              </a:bodyPr>
              <a:lstStyle/>
              <a:p>
                <a:pPr marL="342900" marR="0" lvl="0" indent="-342900" algn="l" defTabSz="914400" rtl="0" eaLnBrk="1" fontAlgn="auto" latinLnBrk="0" hangingPunct="1">
                  <a:spcBef>
                    <a:spcPts val="0"/>
                  </a:spcBef>
                  <a:spcAft>
                    <a:spcPts val="0"/>
                  </a:spcAft>
                  <a:buClrTx/>
                  <a:buSzTx/>
                  <a:buFont typeface="Wingdings" pitchFamily="2" charset="2"/>
                  <a:buChar char="Ø"/>
                  <a:tabLst/>
                  <a:defRPr/>
                </a:pPr>
                <a:r>
                  <a:rPr lang="en" altLang="zh-CN" sz="2800">
                    <a:latin typeface="Times New Roman" panose="02020603050405020304" pitchFamily="18" charset="0"/>
                    <a:cs typeface="Times New Roman" panose="02020603050405020304" pitchFamily="18" charset="0"/>
                  </a:rPr>
                  <a:t>For a given mechanism </a:t>
                </a:r>
                <a14:m>
                  <m:oMath xmlns:m="http://schemas.openxmlformats.org/officeDocument/2006/math">
                    <m:r>
                      <a:rPr lang="en" altLang="zh-CN" sz="2800" i="1" smtClean="0">
                        <a:latin typeface="Cambria Math" panose="02040503050406030204" pitchFamily="18" charset="0"/>
                        <a:cs typeface="Times New Roman" panose="02020603050405020304" pitchFamily="18" charset="0"/>
                      </a:rPr>
                      <m:t>𝑀</m:t>
                    </m:r>
                  </m:oMath>
                </a14:m>
                <a:r>
                  <a:rPr lang="en" altLang="zh-CN" sz="2800">
                    <a:latin typeface="Times New Roman" panose="02020603050405020304" pitchFamily="18" charset="0"/>
                    <a:cs typeface="Times New Roman" panose="02020603050405020304" pitchFamily="18" charset="0"/>
                  </a:rPr>
                  <a:t>, we define the </a:t>
                </a:r>
                <a14:m>
                  <m:oMath xmlns:m="http://schemas.openxmlformats.org/officeDocument/2006/math">
                    <m:r>
                      <a:rPr lang="el-GR" altLang="zh-CN" sz="2800" i="1" smtClean="0">
                        <a:latin typeface="Cambria Math" panose="02040503050406030204" pitchFamily="18" charset="0"/>
                        <a:cs typeface="Times New Roman" panose="02020603050405020304" pitchFamily="18" charset="0"/>
                      </a:rPr>
                      <m:t>𝜆</m:t>
                    </m:r>
                    <m:r>
                      <a:rPr lang="en" altLang="zh-CN" sz="2800" i="1">
                        <a:latin typeface="Cambria Math" panose="02040503050406030204" pitchFamily="18" charset="0"/>
                        <a:cs typeface="Times New Roman" panose="02020603050405020304" pitchFamily="18" charset="0"/>
                      </a:rPr>
                      <m:t>𝑡h</m:t>
                    </m:r>
                    <m:r>
                      <a:rPr lang="en" altLang="zh-CN" sz="2800" i="1">
                        <a:latin typeface="Cambria Math" panose="02040503050406030204" pitchFamily="18" charset="0"/>
                        <a:cs typeface="Times New Roman" panose="02020603050405020304" pitchFamily="18" charset="0"/>
                      </a:rPr>
                      <m:t> </m:t>
                    </m:r>
                  </m:oMath>
                </a14:m>
                <a:r>
                  <a:rPr lang="en" altLang="zh-CN" sz="2800">
                    <a:latin typeface="Times New Roman" panose="02020603050405020304" pitchFamily="18" charset="0"/>
                    <a:cs typeface="Times New Roman" panose="02020603050405020304" pitchFamily="18" charset="0"/>
                  </a:rPr>
                  <a:t>moment </a:t>
                </a:r>
                <a14:m>
                  <m:oMath xmlns:m="http://schemas.openxmlformats.org/officeDocument/2006/math">
                    <m:r>
                      <a:rPr lang="el-GR" altLang="zh-CN" sz="2800" i="1" smtClean="0">
                        <a:latin typeface="Cambria Math" panose="02040503050406030204" pitchFamily="18" charset="0"/>
                        <a:cs typeface="Times New Roman" panose="02020603050405020304" pitchFamily="18" charset="0"/>
                      </a:rPr>
                      <m:t>𝛼</m:t>
                    </m:r>
                    <m:r>
                      <a:rPr lang="en" altLang="zh-CN" sz="2800" i="1" baseline="-25000" smtClean="0">
                        <a:latin typeface="Cambria Math" panose="02040503050406030204" pitchFamily="18" charset="0"/>
                        <a:cs typeface="Times New Roman" panose="02020603050405020304" pitchFamily="18" charset="0"/>
                      </a:rPr>
                      <m:t>𝑀</m:t>
                    </m:r>
                    <m:r>
                      <a:rPr lang="en" altLang="zh-CN" sz="2800" i="1" smtClean="0">
                        <a:latin typeface="Cambria Math" panose="02040503050406030204" pitchFamily="18" charset="0"/>
                        <a:cs typeface="Times New Roman" panose="02020603050405020304" pitchFamily="18" charset="0"/>
                      </a:rPr>
                      <m:t>(</m:t>
                    </m:r>
                    <m:r>
                      <a:rPr lang="el-GR" altLang="zh-CN" sz="2800" i="1">
                        <a:latin typeface="Cambria Math" panose="02040503050406030204" pitchFamily="18" charset="0"/>
                        <a:cs typeface="Times New Roman" panose="02020603050405020304" pitchFamily="18" charset="0"/>
                      </a:rPr>
                      <m:t>𝜆</m:t>
                    </m:r>
                    <m:r>
                      <a:rPr lang="el-GR" altLang="zh-CN" sz="2800" i="1" smtClean="0">
                        <a:latin typeface="Cambria Math" panose="02040503050406030204" pitchFamily="18" charset="0"/>
                        <a:cs typeface="Times New Roman" panose="02020603050405020304" pitchFamily="18" charset="0"/>
                      </a:rPr>
                      <m:t>;</m:t>
                    </m:r>
                    <m:r>
                      <a:rPr lang="en" altLang="zh-CN" sz="2800" i="1">
                        <a:latin typeface="Cambria Math" panose="02040503050406030204" pitchFamily="18" charset="0"/>
                        <a:cs typeface="Times New Roman" panose="02020603050405020304" pitchFamily="18" charset="0"/>
                      </a:rPr>
                      <m:t>𝑎𝑢𝑥</m:t>
                    </m:r>
                    <m:r>
                      <a:rPr lang="en" altLang="zh-CN" sz="2800" i="1">
                        <a:latin typeface="Cambria Math" panose="02040503050406030204" pitchFamily="18" charset="0"/>
                        <a:cs typeface="Times New Roman" panose="02020603050405020304" pitchFamily="18" charset="0"/>
                      </a:rPr>
                      <m:t>,</m:t>
                    </m:r>
                    <m:r>
                      <a:rPr lang="en" altLang="zh-CN" sz="2800" i="1">
                        <a:latin typeface="Cambria Math" panose="02040503050406030204" pitchFamily="18" charset="0"/>
                        <a:cs typeface="Times New Roman" panose="02020603050405020304" pitchFamily="18" charset="0"/>
                      </a:rPr>
                      <m:t>𝑑</m:t>
                    </m:r>
                    <m:r>
                      <a:rPr lang="en" altLang="zh-CN" sz="2800" i="1">
                        <a:latin typeface="Cambria Math" panose="02040503050406030204" pitchFamily="18" charset="0"/>
                        <a:cs typeface="Times New Roman" panose="02020603050405020304" pitchFamily="18" charset="0"/>
                      </a:rPr>
                      <m:t>,</m:t>
                    </m:r>
                    <m:r>
                      <a:rPr lang="en" altLang="zh-CN" sz="2800" i="1">
                        <a:latin typeface="Cambria Math" panose="02040503050406030204" pitchFamily="18" charset="0"/>
                        <a:cs typeface="Times New Roman" panose="02020603050405020304" pitchFamily="18" charset="0"/>
                      </a:rPr>
                      <m:t>𝑑</m:t>
                    </m:r>
                    <m:r>
                      <a:rPr lang="en" altLang="zh-CN" sz="2800" i="1">
                        <a:latin typeface="Cambria Math" panose="02040503050406030204" pitchFamily="18" charset="0"/>
                        <a:cs typeface="Times New Roman" panose="02020603050405020304" pitchFamily="18" charset="0"/>
                      </a:rPr>
                      <m:t>′) </m:t>
                    </m:r>
                  </m:oMath>
                </a14:m>
                <a:r>
                  <a:rPr lang="en" altLang="zh-CN" sz="2800">
                    <a:latin typeface="Times New Roman" panose="02020603050405020304" pitchFamily="18" charset="0"/>
                    <a:cs typeface="Times New Roman" panose="02020603050405020304" pitchFamily="18" charset="0"/>
                  </a:rPr>
                  <a:t>as the </a:t>
                </a:r>
                <a:r>
                  <a:rPr lang="en" altLang="zh-CN" sz="2800">
                    <a:solidFill>
                      <a:srgbClr val="C00000"/>
                    </a:solidFill>
                    <a:latin typeface="Times New Roman" panose="02020603050405020304" pitchFamily="18" charset="0"/>
                    <a:cs typeface="Times New Roman" panose="02020603050405020304" pitchFamily="18" charset="0"/>
                  </a:rPr>
                  <a:t>log of the moment generating function</a:t>
                </a:r>
                <a:r>
                  <a:rPr lang="en" altLang="zh-CN" sz="2800">
                    <a:latin typeface="Times New Roman" panose="02020603050405020304" pitchFamily="18" charset="0"/>
                    <a:cs typeface="Times New Roman" panose="02020603050405020304" pitchFamily="18" charset="0"/>
                  </a:rPr>
                  <a:t> evaluated at the value </a:t>
                </a:r>
                <a14:m>
                  <m:oMath xmlns:m="http://schemas.openxmlformats.org/officeDocument/2006/math">
                    <m:r>
                      <a:rPr lang="el-GR" altLang="zh-CN" sz="2800" i="1" smtClean="0">
                        <a:latin typeface="Cambria Math" panose="02040503050406030204" pitchFamily="18" charset="0"/>
                        <a:cs typeface="Times New Roman" panose="02020603050405020304" pitchFamily="18" charset="0"/>
                      </a:rPr>
                      <m:t>𝜆</m:t>
                    </m:r>
                  </m:oMath>
                </a14:m>
                <a:r>
                  <a:rPr lang="el-GR" altLang="zh-CN" sz="2800">
                    <a:latin typeface="Times New Roman" panose="02020603050405020304" pitchFamily="18" charset="0"/>
                    <a:cs typeface="Times New Roman" panose="02020603050405020304" pitchFamily="18" charset="0"/>
                  </a:rPr>
                  <a:t>: </a:t>
                </a:r>
              </a:p>
            </p:txBody>
          </p:sp>
        </mc:Choice>
        <mc:Fallback xmlns="">
          <p:sp>
            <p:nvSpPr>
              <p:cNvPr id="10" name="矩形 9">
                <a:extLst>
                  <a:ext uri="{FF2B5EF4-FFF2-40B4-BE49-F238E27FC236}">
                    <a16:creationId xmlns:a16="http://schemas.microsoft.com/office/drawing/2014/main" id="{A9B57F25-FA05-7947-AA85-55D1470CC2EE}"/>
                  </a:ext>
                </a:extLst>
              </p:cNvPr>
              <p:cNvSpPr>
                <a:spLocks noRot="1" noChangeAspect="1" noMove="1" noResize="1" noEditPoints="1" noAdjustHandles="1" noChangeArrowheads="1" noChangeShapeType="1" noTextEdit="1"/>
              </p:cNvSpPr>
              <p:nvPr/>
            </p:nvSpPr>
            <p:spPr>
              <a:xfrm>
                <a:off x="307048" y="3029026"/>
                <a:ext cx="11421532" cy="954107"/>
              </a:xfrm>
              <a:prstGeom prst="rect">
                <a:avLst/>
              </a:prstGeom>
              <a:blipFill>
                <a:blip r:embed="rId6"/>
                <a:stretch>
                  <a:fillRect l="-907" t="-7051" b="-17308"/>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7006D2C8-33B7-AB47-B62A-1D72977C9FC7}"/>
              </a:ext>
            </a:extLst>
          </p:cNvPr>
          <p:cNvSpPr txBox="1"/>
          <p:nvPr/>
        </p:nvSpPr>
        <p:spPr>
          <a:xfrm>
            <a:off x="363416" y="269631"/>
            <a:ext cx="11541540" cy="707886"/>
          </a:xfrm>
          <a:prstGeom prst="rect">
            <a:avLst/>
          </a:prstGeom>
          <a:noFill/>
        </p:spPr>
        <p:txBody>
          <a:bodyPr wrap="square" rtlCol="0">
            <a:spAutoFit/>
          </a:bodyPr>
          <a:lstStyle>
            <a:defPPr>
              <a:defRPr lang="zh-CN"/>
            </a:defPPr>
            <a:lvl1pPr>
              <a:defRPr kumimoji="1" sz="40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4000" b="1" i="0" u="none" strike="noStrike" kern="1200" cap="none" spc="0" normalizeH="0" baseline="0" noProof="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Moments Accountant </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563C0DAF-EE3C-3147-91F4-321BBE3E44F3}"/>
                  </a:ext>
                </a:extLst>
              </p:cNvPr>
              <p:cNvSpPr/>
              <p:nvPr/>
            </p:nvSpPr>
            <p:spPr>
              <a:xfrm>
                <a:off x="363414" y="5694957"/>
                <a:ext cx="11974723" cy="95410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 altLang="zh-CN" sz="2800">
                    <a:latin typeface="Times New Roman" panose="02020603050405020304" pitchFamily="18" charset="0"/>
                    <a:cs typeface="Times New Roman" panose="02020603050405020304" pitchFamily="18" charset="0"/>
                  </a:rPr>
                  <a:t>In order to prove privacy guarantees, it is useful to bound all possible </a:t>
                </a:r>
                <a14:m>
                  <m:oMath xmlns:m="http://schemas.openxmlformats.org/officeDocument/2006/math">
                    <m:r>
                      <a:rPr lang="el-GR" altLang="zh-CN" sz="2800" i="1" smtClean="0">
                        <a:latin typeface="Cambria Math" panose="02040503050406030204" pitchFamily="18" charset="0"/>
                        <a:cs typeface="Times New Roman" panose="02020603050405020304" pitchFamily="18" charset="0"/>
                      </a:rPr>
                      <m:t>𝛼</m:t>
                    </m:r>
                    <m:r>
                      <a:rPr lang="en" altLang="zh-CN" sz="2800" i="1" baseline="-25000" smtClean="0">
                        <a:latin typeface="Cambria Math" panose="02040503050406030204" pitchFamily="18" charset="0"/>
                        <a:cs typeface="Times New Roman" panose="02020603050405020304" pitchFamily="18" charset="0"/>
                      </a:rPr>
                      <m:t>𝑀</m:t>
                    </m:r>
                    <m:r>
                      <a:rPr lang="en" altLang="zh-CN" sz="2800" i="1" smtClean="0">
                        <a:latin typeface="Cambria Math" panose="02040503050406030204" pitchFamily="18" charset="0"/>
                        <a:cs typeface="Times New Roman" panose="02020603050405020304" pitchFamily="18" charset="0"/>
                      </a:rPr>
                      <m:t>(</m:t>
                    </m:r>
                    <m:r>
                      <a:rPr lang="el-GR" altLang="zh-CN" sz="2800" i="1">
                        <a:latin typeface="Cambria Math" panose="02040503050406030204" pitchFamily="18" charset="0"/>
                        <a:cs typeface="Times New Roman" panose="02020603050405020304" pitchFamily="18" charset="0"/>
                      </a:rPr>
                      <m:t>𝜆</m:t>
                    </m:r>
                    <m:r>
                      <a:rPr lang="el-GR" altLang="zh-CN" sz="2800" i="1" smtClean="0">
                        <a:latin typeface="Cambria Math" panose="02040503050406030204" pitchFamily="18" charset="0"/>
                        <a:cs typeface="Times New Roman" panose="02020603050405020304" pitchFamily="18" charset="0"/>
                      </a:rPr>
                      <m:t>;</m:t>
                    </m:r>
                    <m:r>
                      <a:rPr lang="en" altLang="zh-CN" sz="2800" i="1">
                        <a:latin typeface="Cambria Math" panose="02040503050406030204" pitchFamily="18" charset="0"/>
                        <a:cs typeface="Times New Roman" panose="02020603050405020304" pitchFamily="18" charset="0"/>
                      </a:rPr>
                      <m:t>𝑎𝑢𝑥</m:t>
                    </m:r>
                    <m:r>
                      <a:rPr lang="en" altLang="zh-CN" sz="2800" i="1">
                        <a:latin typeface="Cambria Math" panose="02040503050406030204" pitchFamily="18" charset="0"/>
                        <a:cs typeface="Times New Roman" panose="02020603050405020304" pitchFamily="18" charset="0"/>
                      </a:rPr>
                      <m:t>,</m:t>
                    </m:r>
                    <m:r>
                      <a:rPr lang="en" altLang="zh-CN" sz="2800" i="1">
                        <a:latin typeface="Cambria Math" panose="02040503050406030204" pitchFamily="18" charset="0"/>
                        <a:cs typeface="Times New Roman" panose="02020603050405020304" pitchFamily="18" charset="0"/>
                      </a:rPr>
                      <m:t>𝑑</m:t>
                    </m:r>
                    <m:r>
                      <a:rPr lang="en" altLang="zh-CN" sz="2800" i="1">
                        <a:latin typeface="Cambria Math" panose="02040503050406030204" pitchFamily="18" charset="0"/>
                        <a:cs typeface="Times New Roman" panose="02020603050405020304" pitchFamily="18" charset="0"/>
                      </a:rPr>
                      <m:t>,</m:t>
                    </m:r>
                    <m:r>
                      <a:rPr lang="en" altLang="zh-CN" sz="2800" i="1" smtClean="0">
                        <a:latin typeface="Cambria Math" panose="02040503050406030204" pitchFamily="18" charset="0"/>
                        <a:cs typeface="Times New Roman" panose="02020603050405020304" pitchFamily="18" charset="0"/>
                      </a:rPr>
                      <m:t>𝑑</m:t>
                    </m:r>
                    <m:r>
                      <a:rPr lang="en-US" altLang="zh-CN" sz="2800" i="1" smtClean="0">
                        <a:latin typeface="Cambria Math" panose="02040503050406030204" pitchFamily="18" charset="0"/>
                        <a:cs typeface="Times New Roman" panose="02020603050405020304" pitchFamily="18" charset="0"/>
                      </a:rPr>
                      <m:t>’</m:t>
                    </m:r>
                    <m:r>
                      <a:rPr lang="en" altLang="zh-CN" sz="2800" i="1">
                        <a:latin typeface="Cambria Math" panose="02040503050406030204" pitchFamily="18" charset="0"/>
                        <a:cs typeface="Times New Roman" panose="02020603050405020304" pitchFamily="18" charset="0"/>
                      </a:rPr>
                      <m:t>). </m:t>
                    </m:r>
                  </m:oMath>
                </a14:m>
                <a:r>
                  <a:rPr lang="en" altLang="zh-CN" sz="2800">
                    <a:latin typeface="Times New Roman" panose="02020603050405020304" pitchFamily="18" charset="0"/>
                    <a:cs typeface="Times New Roman" panose="02020603050405020304" pitchFamily="18" charset="0"/>
                  </a:rPr>
                  <a:t>We define</a:t>
                </a:r>
                <a:r>
                  <a:rPr lang="en-US" altLang="zh-CN" sz="2800">
                    <a:latin typeface="Times New Roman" panose="02020603050405020304" pitchFamily="18" charset="0"/>
                    <a:cs typeface="Times New Roman" panose="02020603050405020304" pitchFamily="18" charset="0"/>
                  </a:rPr>
                  <a:t>:</a:t>
                </a:r>
                <a:r>
                  <a:rPr lang="en" altLang="zh-CN" sz="2800">
                    <a:latin typeface="Times New Roman" panose="02020603050405020304" pitchFamily="18" charset="0"/>
                    <a:cs typeface="Times New Roman" panose="02020603050405020304" pitchFamily="18" charset="0"/>
                  </a:rPr>
                  <a:t> </a:t>
                </a:r>
              </a:p>
            </p:txBody>
          </p:sp>
        </mc:Choice>
        <mc:Fallback xmlns="">
          <p:sp>
            <p:nvSpPr>
              <p:cNvPr id="14" name="矩形 13">
                <a:extLst>
                  <a:ext uri="{FF2B5EF4-FFF2-40B4-BE49-F238E27FC236}">
                    <a16:creationId xmlns:a16="http://schemas.microsoft.com/office/drawing/2014/main" id="{563C0DAF-EE3C-3147-91F4-321BBE3E44F3}"/>
                  </a:ext>
                </a:extLst>
              </p:cNvPr>
              <p:cNvSpPr>
                <a:spLocks noRot="1" noChangeAspect="1" noMove="1" noResize="1" noEditPoints="1" noAdjustHandles="1" noChangeArrowheads="1" noChangeShapeType="1" noTextEdit="1"/>
              </p:cNvSpPr>
              <p:nvPr/>
            </p:nvSpPr>
            <p:spPr>
              <a:xfrm>
                <a:off x="363414" y="5694957"/>
                <a:ext cx="11974723" cy="954107"/>
              </a:xfrm>
              <a:prstGeom prst="rect">
                <a:avLst/>
              </a:prstGeom>
              <a:blipFill>
                <a:blip r:embed="rId7"/>
                <a:stretch>
                  <a:fillRect l="-916" t="-6369" b="-16561"/>
                </a:stretch>
              </a:blipFill>
            </p:spPr>
            <p:txBody>
              <a:bodyPr/>
              <a:lstStyle/>
              <a:p>
                <a:r>
                  <a:rPr lang="zh-CN" altLang="en-US">
                    <a:noFill/>
                  </a:rPr>
                  <a:t> </a:t>
                </a:r>
              </a:p>
            </p:txBody>
          </p:sp>
        </mc:Fallback>
      </mc:AlternateContent>
      <p:pic>
        <p:nvPicPr>
          <p:cNvPr id="17" name="图形 16">
            <a:extLst>
              <a:ext uri="{FF2B5EF4-FFF2-40B4-BE49-F238E27FC236}">
                <a16:creationId xmlns:a16="http://schemas.microsoft.com/office/drawing/2014/main" id="{82C9DC35-CE78-6C47-BC19-1A371B8F74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4360" y="6203727"/>
            <a:ext cx="4325822" cy="544509"/>
          </a:xfrm>
          <a:prstGeom prst="rect">
            <a:avLst/>
          </a:prstGeom>
        </p:spPr>
      </p:pic>
      <p:pic>
        <p:nvPicPr>
          <p:cNvPr id="18" name="图片 17">
            <a:extLst>
              <a:ext uri="{FF2B5EF4-FFF2-40B4-BE49-F238E27FC236}">
                <a16:creationId xmlns:a16="http://schemas.microsoft.com/office/drawing/2014/main" id="{7D55934A-9E35-0B4F-8BCD-4DBDFC4D5A35}"/>
              </a:ext>
            </a:extLst>
          </p:cNvPr>
          <p:cNvPicPr>
            <a:picLocks noChangeAspect="1"/>
          </p:cNvPicPr>
          <p:nvPr/>
        </p:nvPicPr>
        <p:blipFill>
          <a:blip r:embed="rId10"/>
          <a:stretch>
            <a:fillRect/>
          </a:stretch>
        </p:blipFill>
        <p:spPr>
          <a:xfrm>
            <a:off x="5024360" y="4589279"/>
            <a:ext cx="3738952" cy="371089"/>
          </a:xfrm>
          <a:prstGeom prst="rect">
            <a:avLst/>
          </a:prstGeom>
        </p:spPr>
      </p:pic>
      <p:pic>
        <p:nvPicPr>
          <p:cNvPr id="20" name="图形 19">
            <a:extLst>
              <a:ext uri="{FF2B5EF4-FFF2-40B4-BE49-F238E27FC236}">
                <a16:creationId xmlns:a16="http://schemas.microsoft.com/office/drawing/2014/main" id="{7218F236-1005-9745-9FF7-08BC2516F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52569" y="4649036"/>
            <a:ext cx="1761039" cy="251577"/>
          </a:xfrm>
          <a:prstGeom prst="rect">
            <a:avLst/>
          </a:prstGeom>
        </p:spPr>
      </p:pic>
      <p:pic>
        <p:nvPicPr>
          <p:cNvPr id="23" name="图片 22">
            <a:extLst>
              <a:ext uri="{FF2B5EF4-FFF2-40B4-BE49-F238E27FC236}">
                <a16:creationId xmlns:a16="http://schemas.microsoft.com/office/drawing/2014/main" id="{08896413-9556-D64B-BBDA-405846F0A69A}"/>
              </a:ext>
            </a:extLst>
          </p:cNvPr>
          <p:cNvPicPr>
            <a:picLocks noChangeAspect="1"/>
          </p:cNvPicPr>
          <p:nvPr/>
        </p:nvPicPr>
        <p:blipFill rotWithShape="1">
          <a:blip r:embed="rId13"/>
          <a:srcRect r="-1781" b="50880"/>
          <a:stretch/>
        </p:blipFill>
        <p:spPr>
          <a:xfrm>
            <a:off x="894963" y="5110915"/>
            <a:ext cx="5010411" cy="368720"/>
          </a:xfrm>
          <a:prstGeom prst="rect">
            <a:avLst/>
          </a:prstGeom>
        </p:spPr>
      </p:pic>
      <p:pic>
        <p:nvPicPr>
          <p:cNvPr id="25" name="图片 24">
            <a:extLst>
              <a:ext uri="{FF2B5EF4-FFF2-40B4-BE49-F238E27FC236}">
                <a16:creationId xmlns:a16="http://schemas.microsoft.com/office/drawing/2014/main" id="{64073227-9663-5947-9CA5-15E81511C194}"/>
              </a:ext>
            </a:extLst>
          </p:cNvPr>
          <p:cNvPicPr>
            <a:picLocks noChangeAspect="1"/>
          </p:cNvPicPr>
          <p:nvPr/>
        </p:nvPicPr>
        <p:blipFill rotWithShape="1">
          <a:blip r:embed="rId13"/>
          <a:srcRect l="10009" t="58142" r="29941" b="786"/>
          <a:stretch/>
        </p:blipFill>
        <p:spPr>
          <a:xfrm>
            <a:off x="5830217" y="5083850"/>
            <a:ext cx="2956143" cy="308305"/>
          </a:xfrm>
          <a:prstGeom prst="rect">
            <a:avLst/>
          </a:prstGeom>
        </p:spPr>
      </p:pic>
      <p:pic>
        <p:nvPicPr>
          <p:cNvPr id="26" name="图形 25">
            <a:extLst>
              <a:ext uri="{FF2B5EF4-FFF2-40B4-BE49-F238E27FC236}">
                <a16:creationId xmlns:a16="http://schemas.microsoft.com/office/drawing/2014/main" id="{DF27BEAF-B4F6-4148-8610-CE85845717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12442" y="4649036"/>
            <a:ext cx="1918934" cy="463191"/>
          </a:xfrm>
          <a:prstGeom prst="rect">
            <a:avLst/>
          </a:prstGeom>
        </p:spPr>
      </p:pic>
      <p:pic>
        <p:nvPicPr>
          <p:cNvPr id="28" name="图形 27">
            <a:extLst>
              <a:ext uri="{FF2B5EF4-FFF2-40B4-BE49-F238E27FC236}">
                <a16:creationId xmlns:a16="http://schemas.microsoft.com/office/drawing/2014/main" id="{F2630211-3CC2-7443-A02F-1A8EC150F5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46262" y="5144511"/>
            <a:ext cx="1289433" cy="202264"/>
          </a:xfrm>
          <a:prstGeom prst="rect">
            <a:avLst/>
          </a:prstGeom>
        </p:spPr>
      </p:pic>
      <p:cxnSp>
        <p:nvCxnSpPr>
          <p:cNvPr id="30" name="直线连接符 29">
            <a:extLst>
              <a:ext uri="{FF2B5EF4-FFF2-40B4-BE49-F238E27FC236}">
                <a16:creationId xmlns:a16="http://schemas.microsoft.com/office/drawing/2014/main" id="{EEFD3525-F7A0-354A-A13C-735DB2AF987D}"/>
              </a:ext>
            </a:extLst>
          </p:cNvPr>
          <p:cNvCxnSpPr/>
          <p:nvPr/>
        </p:nvCxnSpPr>
        <p:spPr>
          <a:xfrm>
            <a:off x="8993688" y="4515244"/>
            <a:ext cx="0" cy="981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CB11D1C3-81D2-1541-A899-81EA420BBF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F37EE8-98CE-1B43-8FA2-856FBD00F454}" type="slidenum">
              <a:rPr kumimoji="0" lang="en-US" altLang="zh-CN" sz="2000" b="0" i="0" u="none" strike="noStrike" kern="1200" cap="none" spc="0" normalizeH="0" baseline="0" noProof="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2000" b="0" i="0" u="none" strike="noStrike" kern="1200" cap="none" spc="0" normalizeH="0" baseline="0" noProof="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24" name="文本框 23">
            <a:extLst>
              <a:ext uri="{FF2B5EF4-FFF2-40B4-BE49-F238E27FC236}">
                <a16:creationId xmlns:a16="http://schemas.microsoft.com/office/drawing/2014/main" id="{AD28D230-7665-4B90-B751-225D2FF29E41}"/>
              </a:ext>
            </a:extLst>
          </p:cNvPr>
          <p:cNvSpPr txBox="1"/>
          <p:nvPr/>
        </p:nvSpPr>
        <p:spPr>
          <a:xfrm>
            <a:off x="6476255" y="1991029"/>
            <a:ext cx="4263280" cy="369332"/>
          </a:xfrm>
          <a:prstGeom prst="rect">
            <a:avLst/>
          </a:prstGeom>
          <a:noFill/>
        </p:spPr>
        <p:txBody>
          <a:bodyPr wrap="square">
            <a:spAutoFit/>
          </a:bodyPr>
          <a:lstStyle/>
          <a:p>
            <a:r>
              <a:rPr lang="en-US" altLang="zh-CN">
                <a:solidFill>
                  <a:srgbClr val="C00000"/>
                </a:solidFill>
                <a:latin typeface="Times New Roman" panose="02020603050405020304" pitchFamily="18" charset="0"/>
                <a:cs typeface="Times New Roman" panose="02020603050405020304" pitchFamily="18" charset="0"/>
              </a:rPr>
              <a:t>Define the privacy loss random variable as</a:t>
            </a:r>
            <a:endParaRPr lang="zh-CN" altLang="en-US">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6D10F93-363A-4181-919F-EFC0418F980D}"/>
                  </a:ext>
                </a:extLst>
              </p:cNvPr>
              <p:cNvSpPr txBox="1"/>
              <p:nvPr/>
            </p:nvSpPr>
            <p:spPr>
              <a:xfrm>
                <a:off x="1776494" y="1991029"/>
                <a:ext cx="3037114" cy="369332"/>
              </a:xfrm>
              <a:prstGeom prst="rect">
                <a:avLst/>
              </a:prstGeom>
              <a:noFill/>
            </p:spPr>
            <p:txBody>
              <a:bodyPr wrap="square">
                <a:spAutoFit/>
              </a:bodyPr>
              <a:lstStyle/>
              <a:p>
                <a:r>
                  <a:rPr lang="en" altLang="zh-CN">
                    <a:solidFill>
                      <a:srgbClr val="C00000"/>
                    </a:solidFill>
                    <a:latin typeface="Times New Roman" panose="02020603050405020304" pitchFamily="18" charset="0"/>
                    <a:cs typeface="Times New Roman" panose="02020603050405020304" pitchFamily="18" charset="0"/>
                  </a:rPr>
                  <a:t>D</a:t>
                </a:r>
                <a:r>
                  <a:rPr lang="en" altLang="zh-CN" sz="1800">
                    <a:solidFill>
                      <a:srgbClr val="C00000"/>
                    </a:solidFill>
                    <a:latin typeface="Times New Roman" panose="02020603050405020304" pitchFamily="18" charset="0"/>
                    <a:cs typeface="Times New Roman" panose="02020603050405020304" pitchFamily="18" charset="0"/>
                  </a:rPr>
                  <a:t>efine the privacy loss at </a:t>
                </a:r>
                <a14:m>
                  <m:oMath xmlns:m="http://schemas.openxmlformats.org/officeDocument/2006/math">
                    <m:r>
                      <a:rPr lang="en" altLang="zh-CN" sz="1800" i="1" smtClean="0">
                        <a:solidFill>
                          <a:srgbClr val="C00000"/>
                        </a:solidFill>
                        <a:latin typeface="Cambria Math" panose="02040503050406030204" pitchFamily="18" charset="0"/>
                        <a:cs typeface="Times New Roman" panose="02020603050405020304" pitchFamily="18" charset="0"/>
                      </a:rPr>
                      <m:t>𝑜</m:t>
                    </m:r>
                  </m:oMath>
                </a14:m>
                <a:r>
                  <a:rPr lang="en" altLang="zh-CN" sz="1800">
                    <a:solidFill>
                      <a:srgbClr val="C00000"/>
                    </a:solidFill>
                    <a:latin typeface="Times New Roman" panose="02020603050405020304" pitchFamily="18" charset="0"/>
                    <a:cs typeface="Times New Roman" panose="02020603050405020304" pitchFamily="18" charset="0"/>
                  </a:rPr>
                  <a:t> as </a:t>
                </a:r>
                <a:endParaRPr lang="zh-CN" altLang="en-US">
                  <a:solidFill>
                    <a:srgbClr val="C00000"/>
                  </a:solidFill>
                </a:endParaRPr>
              </a:p>
            </p:txBody>
          </p:sp>
        </mc:Choice>
        <mc:Fallback xmlns="">
          <p:sp>
            <p:nvSpPr>
              <p:cNvPr id="27" name="文本框 26">
                <a:extLst>
                  <a:ext uri="{FF2B5EF4-FFF2-40B4-BE49-F238E27FC236}">
                    <a16:creationId xmlns:a16="http://schemas.microsoft.com/office/drawing/2014/main" id="{A6D10F93-363A-4181-919F-EFC0418F980D}"/>
                  </a:ext>
                </a:extLst>
              </p:cNvPr>
              <p:cNvSpPr txBox="1">
                <a:spLocks noRot="1" noChangeAspect="1" noMove="1" noResize="1" noEditPoints="1" noAdjustHandles="1" noChangeArrowheads="1" noChangeShapeType="1" noTextEdit="1"/>
              </p:cNvSpPr>
              <p:nvPr/>
            </p:nvSpPr>
            <p:spPr>
              <a:xfrm>
                <a:off x="1776494" y="1991029"/>
                <a:ext cx="3037114" cy="369332"/>
              </a:xfrm>
              <a:prstGeom prst="rect">
                <a:avLst/>
              </a:prstGeom>
              <a:blipFill>
                <a:blip r:embed="rId18"/>
                <a:stretch>
                  <a:fillRect l="-1603" t="-11667" r="-802" b="-2500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5E23CB7-83A7-405E-A1F0-3E74C0835563}"/>
              </a:ext>
            </a:extLst>
          </p:cNvPr>
          <p:cNvPicPr>
            <a:picLocks noChangeAspect="1"/>
          </p:cNvPicPr>
          <p:nvPr/>
        </p:nvPicPr>
        <p:blipFill>
          <a:blip r:embed="rId19">
            <a:duotone>
              <a:schemeClr val="accent1">
                <a:shade val="45000"/>
                <a:satMod val="135000"/>
              </a:schemeClr>
              <a:prstClr val="white"/>
            </a:duotone>
          </a:blip>
          <a:stretch>
            <a:fillRect/>
          </a:stretch>
        </p:blipFill>
        <p:spPr>
          <a:xfrm>
            <a:off x="6192458" y="2521915"/>
            <a:ext cx="4830873" cy="447624"/>
          </a:xfrm>
          <a:prstGeom prst="rect">
            <a:avLst/>
          </a:prstGeom>
        </p:spPr>
      </p:pic>
      <p:pic>
        <p:nvPicPr>
          <p:cNvPr id="11" name="图片 10">
            <a:extLst>
              <a:ext uri="{FF2B5EF4-FFF2-40B4-BE49-F238E27FC236}">
                <a16:creationId xmlns:a16="http://schemas.microsoft.com/office/drawing/2014/main" id="{D8F675C2-AAFD-4038-915C-11F825B850CA}"/>
              </a:ext>
            </a:extLst>
          </p:cNvPr>
          <p:cNvPicPr>
            <a:picLocks noChangeAspect="1"/>
          </p:cNvPicPr>
          <p:nvPr/>
        </p:nvPicPr>
        <p:blipFill>
          <a:blip r:embed="rId20">
            <a:duotone>
              <a:schemeClr val="accent1">
                <a:shade val="45000"/>
                <a:satMod val="135000"/>
              </a:schemeClr>
              <a:prstClr val="white"/>
            </a:duotone>
          </a:blip>
          <a:stretch>
            <a:fillRect/>
          </a:stretch>
        </p:blipFill>
        <p:spPr>
          <a:xfrm>
            <a:off x="2177832" y="3923361"/>
            <a:ext cx="7679963" cy="556719"/>
          </a:xfrm>
          <a:prstGeom prst="rect">
            <a:avLst/>
          </a:prstGeom>
        </p:spPr>
      </p:pic>
    </p:spTree>
    <p:extLst>
      <p:ext uri="{BB962C8B-B14F-4D97-AF65-F5344CB8AC3E}">
        <p14:creationId xmlns:p14="http://schemas.microsoft.com/office/powerpoint/2010/main" val="20284993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3482</TotalTime>
  <Words>2489</Words>
  <Application>Microsoft Office PowerPoint</Application>
  <PresentationFormat>宽屏</PresentationFormat>
  <Paragraphs>236</Paragraphs>
  <Slides>19</Slides>
  <Notes>12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19</vt:i4>
      </vt:variant>
    </vt:vector>
  </HeadingPairs>
  <TitlesOfParts>
    <vt:vector size="31" baseType="lpstr">
      <vt:lpstr>阿里巴巴普惠体 M</vt:lpstr>
      <vt:lpstr>等线</vt:lpstr>
      <vt:lpstr>等线 Light</vt:lpstr>
      <vt:lpstr>宋体</vt:lpstr>
      <vt:lpstr>Microsoft YaHei</vt:lpstr>
      <vt:lpstr>Microsoft YaHei</vt:lpstr>
      <vt:lpstr>Arial</vt:lpstr>
      <vt:lpstr>Cambria Math</vt:lpstr>
      <vt:lpstr>Times New Roman</vt:lpstr>
      <vt:lpstr>Wingdings</vt:lpstr>
      <vt:lpstr>Office 主题​​</vt:lpstr>
      <vt:lpstr>1_Office 主题​​</vt:lpstr>
      <vt:lpstr>Differentially Private  Generative Adversarial 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with Differential Privacy</dc:title>
  <dc:creator>Microsoft Office User</dc:creator>
  <cp:lastModifiedBy>张 文博</cp:lastModifiedBy>
  <cp:revision>137</cp:revision>
  <dcterms:created xsi:type="dcterms:W3CDTF">2022-01-16T09:18:12Z</dcterms:created>
  <dcterms:modified xsi:type="dcterms:W3CDTF">2022-05-27T08:54:53Z</dcterms:modified>
</cp:coreProperties>
</file>